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0CF660-16A9-46F8-A62F-D66412C5EE4A}" type="datetimeFigureOut">
              <a:rPr lang="hu-HU" smtClean="0"/>
              <a:pPr/>
              <a:t>2023.07.26.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8279C7-659B-43FC-A068-216D30D36CE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zakkoli.hu/tortenetun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hetseg.pte.hu/szakkollegiumo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Arial Rounded MT Bold" pitchFamily="34" charset="0"/>
              </a:rPr>
              <a:t>Reflektáljuk és kommunikáljuk értékeinket!</a:t>
            </a:r>
            <a:endParaRPr lang="hu-HU" dirty="0">
              <a:latin typeface="Arial Rounded MT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705600" cy="973832"/>
          </a:xfrm>
          <a:solidFill>
            <a:schemeClr val="accent1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A PTE </a:t>
            </a:r>
            <a:r>
              <a:rPr lang="hu-HU" dirty="0" err="1" smtClean="0">
                <a:solidFill>
                  <a:schemeClr val="tx1"/>
                </a:solidFill>
              </a:rPr>
              <a:t>Grastyán</a:t>
            </a:r>
            <a:r>
              <a:rPr lang="hu-HU" dirty="0" smtClean="0">
                <a:solidFill>
                  <a:schemeClr val="tx1"/>
                </a:solidFill>
              </a:rPr>
              <a:t> Endre Szakkollégium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hagyományainak, értékeinek felkutatása, összegyűjtése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971600" y="6055568"/>
            <a:ext cx="1224136" cy="685800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</a:t>
            </a: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Az interjú és az interjúkészítés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Interjúkészítés – volt PTE </a:t>
            </a:r>
            <a:r>
              <a:rPr lang="hu-HU" b="1" dirty="0" err="1" smtClean="0"/>
              <a:t>GESZ-tagokkal</a:t>
            </a:r>
            <a:endParaRPr lang="hu-HU" b="1" dirty="0" smtClean="0"/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Interjúalany kiválasztása, felkeresése, felkérése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Személyesen, telefonon, írásban, online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Kérdések, kérdéssor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Eszközigény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Feldolgozás (szövegleirat, vágás, zene, feliratok, stb.)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Közzététel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Reflexió</a:t>
            </a:r>
            <a:r>
              <a:rPr lang="hu-HU" smtClean="0"/>
              <a:t>, önreflexió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A szakkollégiumi mozgalom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Az első szakkollégiumok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Eötvös József Collegium – 1895, Budapest </a:t>
            </a:r>
          </a:p>
          <a:p>
            <a:pPr>
              <a:buNone/>
            </a:pPr>
            <a:r>
              <a:rPr lang="hu-HU" dirty="0" smtClean="0"/>
              <a:t>Eötvös Loránd Kollégium – 1931, Szeged</a:t>
            </a:r>
          </a:p>
          <a:p>
            <a:pPr>
              <a:buNone/>
            </a:pPr>
            <a:r>
              <a:rPr lang="hu-HU" dirty="0" smtClean="0"/>
              <a:t>Rajk László </a:t>
            </a:r>
            <a:r>
              <a:rPr lang="hu-HU" dirty="0" smtClean="0"/>
              <a:t>Szakkollégium (</a:t>
            </a:r>
            <a:r>
              <a:rPr lang="hu-HU" dirty="0" smtClean="0"/>
              <a:t>ma: Rajk Szakkollégium</a:t>
            </a:r>
            <a:r>
              <a:rPr lang="hu-HU" dirty="0" smtClean="0"/>
              <a:t>!)</a:t>
            </a:r>
            <a:r>
              <a:rPr lang="hu-HU" dirty="0" smtClean="0"/>
              <a:t> </a:t>
            </a:r>
            <a:r>
              <a:rPr lang="hu-HU" dirty="0" smtClean="0"/>
              <a:t>– </a:t>
            </a:r>
            <a:r>
              <a:rPr lang="hu-HU" dirty="0" smtClean="0"/>
              <a:t>1970, Budapest</a:t>
            </a:r>
          </a:p>
          <a:p>
            <a:pPr>
              <a:buNone/>
            </a:pPr>
            <a:r>
              <a:rPr lang="hu-HU" dirty="0" smtClean="0"/>
              <a:t>Bibó </a:t>
            </a:r>
            <a:r>
              <a:rPr lang="hu-HU" dirty="0" smtClean="0"/>
              <a:t>István Szakkollégium – 1983, Budapest</a:t>
            </a:r>
          </a:p>
          <a:p>
            <a:pPr>
              <a:buNone/>
            </a:pPr>
            <a:r>
              <a:rPr lang="hu-HU" dirty="0" smtClean="0"/>
              <a:t>Széchenyi István Szakkollégium – 1987, Budapest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közös pont: </a:t>
            </a:r>
            <a:r>
              <a:rPr lang="hu-HU" dirty="0" smtClean="0"/>
              <a:t>szellemi műhely, kritikus szemlélet, rendszerváltozás </a:t>
            </a:r>
            <a:r>
              <a:rPr lang="hu-HU" dirty="0" smtClean="0"/>
              <a:t>politikai vitáiban való részvétel, önszerveződés, demokratikus működés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 smtClean="0"/>
              <a:t>Szakkollégium – fogalmi és jogi keretek, </a:t>
            </a:r>
            <a:r>
              <a:rPr lang="hu-HU" b="1" dirty="0" smtClean="0"/>
              <a:t>eszmeiség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Szakmaiság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Közéleti szerepvállalás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Felelős értelmiségi lét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Önkormányzatiság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Együttlakás (?)</a:t>
            </a:r>
          </a:p>
          <a:p>
            <a:pPr lvl="1">
              <a:buFont typeface="Courier New" pitchFamily="49" charset="0"/>
              <a:buChar char="o"/>
            </a:pPr>
            <a:endParaRPr lang="hu-HU" dirty="0" smtClean="0"/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Felsőoktatási rendelet, ún. kiválósági rendelet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Szakkollégiumi Charta (1991)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Courier New" pitchFamily="49" charset="0"/>
              <a:buChar char="o"/>
            </a:pPr>
            <a:r>
              <a:rPr lang="hu-HU" dirty="0" smtClean="0"/>
              <a:t>a</a:t>
            </a:r>
            <a:r>
              <a:rPr lang="hu-HU" dirty="0" smtClean="0"/>
              <a:t>lapelvek és értékek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Courier New" pitchFamily="49" charset="0"/>
              <a:buChar char="o"/>
            </a:pPr>
            <a:r>
              <a:rPr lang="hu-HU" dirty="0" smtClean="0"/>
              <a:t>3 alappillér: </a:t>
            </a: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r>
              <a:rPr lang="hu-HU" dirty="0" smtClean="0"/>
              <a:t>	</a:t>
            </a:r>
            <a:r>
              <a:rPr lang="hu-HU" dirty="0" smtClean="0"/>
              <a:t>közösség, szakmaiság, társadalmi felelősségvállalás </a:t>
            </a:r>
            <a:endParaRPr lang="hu-HU" b="1" dirty="0" smtClean="0"/>
          </a:p>
          <a:p>
            <a:r>
              <a:rPr lang="hu-HU" b="1" dirty="0" err="1" smtClean="0"/>
              <a:t>Interkoll</a:t>
            </a:r>
            <a:r>
              <a:rPr lang="hu-HU" dirty="0" smtClean="0"/>
              <a:t> = Szakkollégiumok Egyeztető Fóruma</a:t>
            </a:r>
          </a:p>
          <a:p>
            <a:pPr marL="777240" lvl="3" indent="-320040">
              <a:spcBef>
                <a:spcPts val="700"/>
              </a:spcBef>
              <a:buSzPct val="60000"/>
              <a:buFont typeface="Courier New" pitchFamily="49" charset="0"/>
              <a:buChar char="o"/>
            </a:pPr>
            <a:r>
              <a:rPr lang="hu-HU" dirty="0" smtClean="0">
                <a:hlinkClick r:id="rId2"/>
              </a:rPr>
              <a:t>https</a:t>
            </a:r>
            <a:r>
              <a:rPr lang="hu-HU" dirty="0" smtClean="0">
                <a:hlinkClick r:id="rId2"/>
              </a:rPr>
              <a:t>://szakkoli.hu/tortenetunk</a:t>
            </a:r>
            <a:r>
              <a:rPr lang="hu-HU" dirty="0" smtClean="0">
                <a:hlinkClick r:id="rId2"/>
              </a:rPr>
              <a:t>/</a:t>
            </a:r>
            <a:r>
              <a:rPr lang="hu-HU" dirty="0" smtClean="0"/>
              <a:t> </a:t>
            </a:r>
          </a:p>
          <a:p>
            <a:pPr marL="777240" lvl="3" indent="-320040">
              <a:spcBef>
                <a:spcPts val="700"/>
              </a:spcBef>
              <a:buSzPct val="60000"/>
              <a:buFont typeface="Courier New" pitchFamily="49" charset="0"/>
              <a:buChar char="o"/>
            </a:pPr>
            <a:r>
              <a:rPr lang="hu-HU" dirty="0" smtClean="0"/>
              <a:t>2007-től rendszeresen</a:t>
            </a:r>
          </a:p>
          <a:p>
            <a:pPr marL="777240" lvl="3" indent="-320040">
              <a:spcBef>
                <a:spcPts val="700"/>
              </a:spcBef>
              <a:buSzPct val="60000"/>
              <a:buFont typeface="Courier New" pitchFamily="49" charset="0"/>
              <a:buChar char="o"/>
            </a:pPr>
            <a:r>
              <a:rPr lang="hu-HU" dirty="0" smtClean="0"/>
              <a:t>DE: teljes jogú tagság, csak minősített szakkollégiumi címmel rendelkezőknek</a:t>
            </a:r>
            <a:endParaRPr lang="hu-HU" dirty="0" smtClean="0"/>
          </a:p>
          <a:p>
            <a:r>
              <a:rPr lang="hu-HU" b="1" dirty="0" smtClean="0"/>
              <a:t>NYATA</a:t>
            </a: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Szakkollégiumok Pécsen</a:t>
            </a:r>
            <a:endParaRPr lang="hu-H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A PTE szakkollégiumai</a:t>
            </a:r>
            <a:endParaRPr lang="hu-HU" b="1" dirty="0"/>
          </a:p>
          <a:p>
            <a:pPr>
              <a:buNone/>
            </a:pPr>
            <a:r>
              <a:rPr lang="hu-HU" dirty="0" smtClean="0">
                <a:hlinkClick r:id="rId2"/>
              </a:rPr>
              <a:t>https://tehetseg.pte.hu/szakkollegiumok</a:t>
            </a:r>
            <a:endParaRPr lang="hu-HU" dirty="0" smtClean="0"/>
          </a:p>
          <a:p>
            <a:pPr>
              <a:buNone/>
            </a:pPr>
            <a:endParaRPr lang="hu-HU" dirty="0"/>
          </a:p>
          <a:p>
            <a:pPr marL="571500" indent="-571500">
              <a:buFont typeface="Courier New" pitchFamily="49" charset="0"/>
              <a:buChar char="o"/>
            </a:pPr>
            <a:r>
              <a:rPr lang="hu-HU" dirty="0" smtClean="0"/>
              <a:t>„Klasszikus” szakkollégiumok (pl. Kerényi Károly Szakkollégium)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hu-HU" dirty="0" smtClean="0"/>
              <a:t>Szakkollégium jellegű intézmények (pl. Márton Áron Szakkollégium)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hu-HU" dirty="0" smtClean="0"/>
              <a:t>„Felülről jövő” vs. „alulról jövő” kezdeményezés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hu-HU" dirty="0" smtClean="0"/>
              <a:t>Közös pont: „vidékiség”</a:t>
            </a:r>
          </a:p>
          <a:p>
            <a:pPr marL="571500" indent="-571500">
              <a:buFont typeface="Wingdings" pitchFamily="2" charset="2"/>
              <a:buChar char="v"/>
            </a:pPr>
            <a:endParaRPr lang="hu-H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A PTE </a:t>
            </a:r>
            <a:r>
              <a:rPr lang="hu-HU" b="1" dirty="0" err="1" smtClean="0">
                <a:solidFill>
                  <a:schemeClr val="bg1"/>
                </a:solidFill>
              </a:rPr>
              <a:t>Grastyán</a:t>
            </a:r>
            <a:r>
              <a:rPr lang="hu-HU" b="1" dirty="0" smtClean="0">
                <a:solidFill>
                  <a:schemeClr val="bg1"/>
                </a:solidFill>
              </a:rPr>
              <a:t> Endre Szakkollégium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hu-HU" dirty="0" smtClean="0"/>
              <a:t>a kezdetek 1998-2003 (kevés tag, együttlakás, közös szabadidős </a:t>
            </a:r>
            <a:r>
              <a:rPr lang="hu-HU" dirty="0" smtClean="0"/>
              <a:t>tevékenység)</a:t>
            </a:r>
            <a:endParaRPr lang="hu-HU" dirty="0" smtClean="0"/>
          </a:p>
          <a:p>
            <a:pPr marL="571500" indent="-571500">
              <a:buFont typeface="Wingdings" pitchFamily="2" charset="2"/>
              <a:buChar char="v"/>
            </a:pPr>
            <a:r>
              <a:rPr lang="hu-HU" dirty="0" smtClean="0"/>
              <a:t>2003-2010-es évek közepe (tagok szakmai fejlődése a fókuszban, együttlakás háttérbe kerül/megszűnik, nemzetközi konferenciák online közvetítéssel!)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hu-HU" dirty="0" smtClean="0"/>
              <a:t>2010-es évek közepétől- (társadalmi </a:t>
            </a:r>
            <a:r>
              <a:rPr lang="hu-HU" dirty="0" smtClean="0"/>
              <a:t>felelősségvállalás egyre hangsúlyosabb, nyitás a középiskolai korosztály felé)</a:t>
            </a:r>
            <a:endParaRPr lang="hu-HU" dirty="0" smtClean="0"/>
          </a:p>
          <a:p>
            <a:pPr marL="571500" indent="-571500"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Önkép </a:t>
            </a:r>
          </a:p>
          <a:p>
            <a:pPr>
              <a:buNone/>
            </a:pPr>
            <a:endParaRPr lang="hu-HU" dirty="0" smtClean="0"/>
          </a:p>
          <a:p>
            <a:pPr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Jövőkép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A PTE </a:t>
            </a:r>
            <a:r>
              <a:rPr lang="hu-HU" b="1" dirty="0" err="1" smtClean="0">
                <a:solidFill>
                  <a:schemeClr val="bg1"/>
                </a:solidFill>
              </a:rPr>
              <a:t>Grastyán</a:t>
            </a:r>
            <a:r>
              <a:rPr lang="hu-HU" b="1" dirty="0" smtClean="0">
                <a:solidFill>
                  <a:schemeClr val="bg1"/>
                </a:solidFill>
              </a:rPr>
              <a:t> Endre Szakkollégium</a:t>
            </a:r>
            <a:endParaRPr 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Feladatok ütemezése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Feladatok (források felkutatása, szöveg, kép, menü/</a:t>
            </a:r>
            <a:r>
              <a:rPr lang="hu-HU" dirty="0" err="1" smtClean="0"/>
              <a:t>almenü</a:t>
            </a:r>
            <a:r>
              <a:rPr lang="hu-HU" dirty="0" smtClean="0"/>
              <a:t> kidolgozása, interjúkészítés)</a:t>
            </a:r>
          </a:p>
          <a:p>
            <a:r>
              <a:rPr lang="hu-HU" dirty="0" smtClean="0"/>
              <a:t>Ütemezés (forrásgyűjtés, forráskezelés, digitalizálás, közzététel)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Az interjú és az interjúkészítés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 smtClean="0"/>
              <a:t>Az interjú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F</a:t>
            </a:r>
            <a:r>
              <a:rPr lang="hu-HU" dirty="0" smtClean="0"/>
              <a:t>ogalmi keret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Megközelítések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A</a:t>
            </a:r>
            <a:r>
              <a:rPr lang="hu-HU" dirty="0" smtClean="0"/>
              <a:t>z interjú típusai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Interjúhelyzetek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E</a:t>
            </a:r>
            <a:r>
              <a:rPr lang="hu-HU" dirty="0" smtClean="0"/>
              <a:t>tikai szempontok és alapelvek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S</a:t>
            </a:r>
            <a:r>
              <a:rPr lang="hu-HU" dirty="0" smtClean="0"/>
              <a:t>zemélyes példák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8336</TotalTime>
  <Words>314</Words>
  <Application>Microsoft Office PowerPoint</Application>
  <PresentationFormat>Diavetítés a képernyőre (4:3 oldalarány)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Medián</vt:lpstr>
      <vt:lpstr>Reflektáljuk és kommunikáljuk értékeinket!</vt:lpstr>
      <vt:lpstr>A szakkollégiumi mozgalom</vt:lpstr>
      <vt:lpstr>3. dia</vt:lpstr>
      <vt:lpstr>4. dia</vt:lpstr>
      <vt:lpstr>Szakkollégiumok Pécsen</vt:lpstr>
      <vt:lpstr>A PTE Grastyán Endre Szakkollégium</vt:lpstr>
      <vt:lpstr>A PTE Grastyán Endre Szakkollégium</vt:lpstr>
      <vt:lpstr>Feladatok ütemezése</vt:lpstr>
      <vt:lpstr>Az interjú és az interjúkészítés</vt:lpstr>
      <vt:lpstr>Az interjú és az interjúkészítés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Reflektáljuk és kommunikáljuk értékeinket!</dc:title>
  <dc:creator>És Neje</dc:creator>
  <cp:lastModifiedBy>És Neje</cp:lastModifiedBy>
  <cp:revision>107</cp:revision>
  <dcterms:created xsi:type="dcterms:W3CDTF">2023-07-20T14:26:42Z</dcterms:created>
  <dcterms:modified xsi:type="dcterms:W3CDTF">2023-07-26T14:03:41Z</dcterms:modified>
</cp:coreProperties>
</file>