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77" r:id="rId6"/>
    <p:sldId id="278" r:id="rId7"/>
    <p:sldId id="282" r:id="rId8"/>
    <p:sldId id="295" r:id="rId9"/>
    <p:sldId id="283" r:id="rId10"/>
    <p:sldId id="281" r:id="rId11"/>
    <p:sldId id="284" r:id="rId12"/>
    <p:sldId id="280" r:id="rId13"/>
    <p:sldId id="286" r:id="rId14"/>
    <p:sldId id="285" r:id="rId15"/>
    <p:sldId id="287" r:id="rId16"/>
    <p:sldId id="288" r:id="rId17"/>
    <p:sldId id="292" r:id="rId18"/>
    <p:sldId id="289" r:id="rId19"/>
    <p:sldId id="290" r:id="rId20"/>
    <p:sldId id="291" r:id="rId21"/>
    <p:sldId id="293" r:id="rId22"/>
    <p:sldId id="294" r:id="rId23"/>
    <p:sldId id="296" r:id="rId24"/>
    <p:sldId id="302" r:id="rId25"/>
    <p:sldId id="300" r:id="rId26"/>
    <p:sldId id="297" r:id="rId27"/>
    <p:sldId id="298" r:id="rId28"/>
    <p:sldId id="299" r:id="rId29"/>
    <p:sldId id="301" r:id="rId30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721B2A7-51F5-4FDC-BE06-F3E90A4489F7}" type="datetime1">
              <a:rPr lang="hu-HU" smtClean="0"/>
              <a:pPr algn="r" rtl="0"/>
              <a:t>2017.04.26.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559B9A2-8326-4635-880C-5B72FBBC6867}" type="datetime1">
              <a:rPr lang="hu-HU" smtClean="0"/>
              <a:pPr/>
              <a:t>2017.04.26.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8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 smtClean="0"/>
              <a:t>Alcím mintájának szerkesztése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91E90C-577B-43A2-96B9-5F9C4D0D5D74}" type="datetime1">
              <a:rPr lang="hu-HU" noProof="0" smtClean="0"/>
              <a:pPr/>
              <a:t>2017.04.26.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0E7FA44-65CF-4337-963C-7B9FE4472796}" type="datetime1">
              <a:rPr lang="hu-HU" smtClean="0"/>
              <a:pPr/>
              <a:t>2017.04.26.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8490527-B68A-4BFF-A6DE-D5CBA02812C2}" type="datetime1">
              <a:rPr lang="hu-HU" smtClean="0"/>
              <a:pPr/>
              <a:t>2017.04.26.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09441" y="1600201"/>
            <a:ext cx="10969943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6347-065A-4F45-A0AA-F2EAD6AB84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143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D95124D-E261-47F1-B401-86E03874A598}" type="datetime1">
              <a:rPr lang="hu-HU" noProof="0" smtClean="0"/>
              <a:pPr/>
              <a:t>2017.04.26.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36C10C3-259D-4671-BF16-34C81C9AD045}" type="datetime1">
              <a:rPr lang="hu-HU" noProof="0" smtClean="0"/>
              <a:pPr/>
              <a:t>2017.04.26.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CF0680B-0BA5-4794-855D-17DF05928D42}" type="datetime1">
              <a:rPr lang="hu-HU" noProof="0" smtClean="0"/>
              <a:pPr/>
              <a:t>2017.04.26.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2CF9FBE-3783-4498-A910-0B31E13B7479}" type="datetime1">
              <a:rPr lang="hu-HU" noProof="0" smtClean="0"/>
              <a:pPr/>
              <a:t>2017.04.26.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9616E92-2361-47AD-97DB-FF3A3CF17B71}" type="datetime1">
              <a:rPr lang="hu-HU" noProof="0" smtClean="0"/>
              <a:pPr/>
              <a:t>2017.04.26.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0853975-2D52-4D0E-BABC-7B145127E156}" type="datetime1">
              <a:rPr lang="hu-HU" noProof="0" smtClean="0"/>
              <a:pPr/>
              <a:t>2017.04.26.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9DCE854-1D69-434E-835E-0DD4CA759197}" type="datetime1">
              <a:rPr lang="hu-HU" noProof="0" smtClean="0"/>
              <a:pPr/>
              <a:t>2017.04.26.</a:t>
            </a:fld>
            <a:r>
              <a:rPr lang="hu-HU" noProof="0" dirty="0" smtClean="0"/>
              <a:t>.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88B3F56-0D61-435C-936E-D6D5D3A0853F}" type="datetime1">
              <a:rPr lang="hu-HU" smtClean="0"/>
              <a:pPr/>
              <a:t>2017.04.26.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r>
              <a:rPr lang="hu-HU" dirty="0" smtClean="0"/>
              <a:t>                                  </a:t>
            </a:r>
            <a:fld id="{81FEFA0A-2F20-4B60-98C6-5FFDA469AA1C}" type="slidenum">
              <a:rPr lang="hu-HU" noProof="0" smtClean="0"/>
              <a:pPr algn="r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49996" y="990600"/>
            <a:ext cx="7402018" cy="3200400"/>
          </a:xfrm>
        </p:spPr>
        <p:txBody>
          <a:bodyPr rtlCol="0"/>
          <a:lstStyle/>
          <a:p>
            <a:pPr rtl="0"/>
            <a:r>
              <a:rPr lang="hu" b="1" dirty="0" smtClean="0"/>
              <a:t>MEGKÜZDÉS</a:t>
            </a:r>
            <a:endParaRPr lang="hu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620688"/>
            <a:ext cx="10345215" cy="5551512"/>
          </a:xfrm>
        </p:spPr>
        <p:txBody>
          <a:bodyPr>
            <a:normAutofit fontScale="92500"/>
          </a:bodyPr>
          <a:lstStyle/>
          <a:p>
            <a:pPr lvl="0"/>
            <a:r>
              <a:rPr lang="hu-HU" b="1" dirty="0"/>
              <a:t>az </a:t>
            </a:r>
            <a:r>
              <a:rPr lang="hu-HU" b="1" dirty="0">
                <a:solidFill>
                  <a:srgbClr val="C00000"/>
                </a:solidFill>
              </a:rPr>
              <a:t>elhárító mechanizmusok </a:t>
            </a:r>
            <a:r>
              <a:rPr lang="hu-HU" b="1" dirty="0" smtClean="0"/>
              <a:t>tudattalan </a:t>
            </a:r>
            <a:r>
              <a:rPr lang="hu-HU" b="1" dirty="0"/>
              <a:t>törekvések a </a:t>
            </a:r>
            <a:r>
              <a:rPr lang="hu-HU" b="1" i="1" dirty="0"/>
              <a:t>belső </a:t>
            </a:r>
            <a:r>
              <a:rPr lang="hu-HU" b="1" dirty="0" smtClean="0"/>
              <a:t>alkalmazkodásban</a:t>
            </a:r>
          </a:p>
          <a:p>
            <a:pPr lvl="0"/>
            <a:r>
              <a:rPr lang="hu-HU" b="1" dirty="0" smtClean="0"/>
              <a:t> </a:t>
            </a:r>
            <a:r>
              <a:rPr lang="hu-HU" b="1" dirty="0"/>
              <a:t>á</a:t>
            </a:r>
            <a:r>
              <a:rPr lang="hu-HU" b="1" dirty="0" smtClean="0"/>
              <a:t>ltalában </a:t>
            </a:r>
            <a:r>
              <a:rPr lang="hu-HU" b="1" dirty="0"/>
              <a:t>élményekre vonatkoznak, olyan áthangoló stratégiák, melyek az emocionális fenyegetést tudattalan eszközökkel enyhítik vagy </a:t>
            </a:r>
            <a:r>
              <a:rPr lang="hu-HU" b="1" dirty="0" smtClean="0"/>
              <a:t>megszüntetik</a:t>
            </a:r>
          </a:p>
          <a:p>
            <a:pPr lvl="0"/>
            <a:endParaRPr lang="hu-HU" b="1" dirty="0" smtClean="0"/>
          </a:p>
          <a:p>
            <a:r>
              <a:rPr lang="hu-HU" b="1" dirty="0"/>
              <a:t>a</a:t>
            </a:r>
            <a:r>
              <a:rPr lang="hu-HU" b="1" dirty="0" smtClean="0"/>
              <a:t>“</a:t>
            </a:r>
            <a:r>
              <a:rPr lang="hu-HU" b="1" dirty="0" err="1" smtClean="0">
                <a:solidFill>
                  <a:srgbClr val="C00000"/>
                </a:solidFill>
              </a:rPr>
              <a:t>coping</a:t>
            </a:r>
            <a:r>
              <a:rPr lang="hu-HU" b="1" dirty="0">
                <a:solidFill>
                  <a:srgbClr val="C00000"/>
                </a:solidFill>
              </a:rPr>
              <a:t>”</a:t>
            </a:r>
            <a:r>
              <a:rPr lang="hu-HU" b="1" dirty="0" err="1">
                <a:solidFill>
                  <a:srgbClr val="C00000"/>
                </a:solidFill>
              </a:rPr>
              <a:t>-</a:t>
            </a:r>
            <a:r>
              <a:rPr lang="hu-HU" b="1" dirty="0" err="1" smtClean="0">
                <a:solidFill>
                  <a:srgbClr val="C00000"/>
                </a:solidFill>
              </a:rPr>
              <a:t>ok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smtClean="0"/>
              <a:t>adekvát</a:t>
            </a:r>
            <a:r>
              <a:rPr lang="hu-HU" b="1" dirty="0"/>
              <a:t>, rugalmas és aktív megküzdési </a:t>
            </a:r>
            <a:r>
              <a:rPr lang="hu-HU" b="1" dirty="0" smtClean="0"/>
              <a:t>formák;</a:t>
            </a:r>
            <a:endParaRPr lang="hu-HU" b="1" dirty="0"/>
          </a:p>
          <a:p>
            <a:pPr lvl="0"/>
            <a:r>
              <a:rPr lang="hu-HU" b="1" dirty="0" smtClean="0"/>
              <a:t>inkább </a:t>
            </a:r>
            <a:r>
              <a:rPr lang="hu-HU" b="1" dirty="0"/>
              <a:t>a tudatos, </a:t>
            </a:r>
            <a:r>
              <a:rPr lang="hu-HU" b="1" i="1" dirty="0"/>
              <a:t>külső és belső </a:t>
            </a:r>
            <a:r>
              <a:rPr lang="hu-HU" b="1" dirty="0"/>
              <a:t>megküzdésre </a:t>
            </a:r>
            <a:r>
              <a:rPr lang="hu-HU" b="1" dirty="0" smtClean="0"/>
              <a:t>vonatkoznak </a:t>
            </a:r>
          </a:p>
          <a:p>
            <a:pPr lvl="0"/>
            <a:r>
              <a:rPr lang="hu-HU" b="1" dirty="0"/>
              <a:t>a</a:t>
            </a:r>
            <a:r>
              <a:rPr lang="hu-HU" b="1" dirty="0" smtClean="0"/>
              <a:t> </a:t>
            </a:r>
            <a:r>
              <a:rPr lang="hu-HU" b="1" dirty="0" err="1" smtClean="0"/>
              <a:t>coping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viselkedésre</a:t>
            </a:r>
            <a:r>
              <a:rPr lang="hu-HU" b="1" dirty="0"/>
              <a:t>, tudatos gondolkodásra, tudatos érzelmi szabályozásra orientált és olyan stratégiákat használ, melyek révén a környezet és a szituáció megváltoztatható </a:t>
            </a:r>
            <a:r>
              <a:rPr lang="hu-HU" b="1" dirty="0" smtClean="0"/>
              <a:t>vagy következményei </a:t>
            </a:r>
            <a:r>
              <a:rPr lang="hu-HU" b="1" dirty="0"/>
              <a:t>enyhíthetők, </a:t>
            </a:r>
            <a:r>
              <a:rPr lang="hu-HU" b="1" dirty="0" smtClean="0"/>
              <a:t>kompenzálhatók</a:t>
            </a:r>
            <a:endParaRPr lang="hu-HU" b="1" dirty="0"/>
          </a:p>
          <a:p>
            <a:r>
              <a:rPr lang="hu-HU" b="1" dirty="0"/>
              <a:t>a</a:t>
            </a:r>
            <a:r>
              <a:rPr lang="hu-HU" b="1" dirty="0" smtClean="0"/>
              <a:t> </a:t>
            </a:r>
            <a:r>
              <a:rPr lang="hu-HU" b="1" dirty="0" err="1"/>
              <a:t>coping</a:t>
            </a:r>
            <a:r>
              <a:rPr lang="hu-HU" b="1" dirty="0"/>
              <a:t> és az elhárító mechanizmusok részben átfedik egymást, gyakran együtt működnek. Pl. egy vészhelyzetben az elhárító mechanizmus révén elért stabilitás teszi lehetővé a tudatos, hatékony </a:t>
            </a:r>
            <a:r>
              <a:rPr lang="hu-HU" b="1" dirty="0" smtClean="0"/>
              <a:t>problémamegoldást</a:t>
            </a:r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512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ELHÁRÍTÓ MECHANIZMUSOK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1484784"/>
            <a:ext cx="10057183" cy="4687416"/>
          </a:xfrm>
        </p:spPr>
        <p:txBody>
          <a:bodyPr>
            <a:normAutofit/>
          </a:bodyPr>
          <a:lstStyle/>
          <a:p>
            <a:r>
              <a:rPr lang="hu-HU" b="1" dirty="0"/>
              <a:t>elsődleges </a:t>
            </a:r>
            <a:r>
              <a:rPr lang="hu-HU" b="1" dirty="0" smtClean="0"/>
              <a:t>céljuk </a:t>
            </a:r>
            <a:r>
              <a:rPr lang="hu-HU" b="1" dirty="0"/>
              <a:t>nem a direkt problémamegoldás, hanem a belső és külső </a:t>
            </a:r>
            <a:r>
              <a:rPr lang="hu-HU" b="1" dirty="0" smtClean="0"/>
              <a:t>tartás/egyensúly megőrzése</a:t>
            </a:r>
          </a:p>
          <a:p>
            <a:endParaRPr lang="hu-HU" b="1" dirty="0"/>
          </a:p>
          <a:p>
            <a:r>
              <a:rPr lang="hu-HU" b="1" dirty="0" smtClean="0"/>
              <a:t>a személy </a:t>
            </a:r>
            <a:r>
              <a:rPr lang="hu-HU" b="1" dirty="0"/>
              <a:t>úgy keresi belső stabilitását, hogy az elviselhetetlen </a:t>
            </a:r>
            <a:r>
              <a:rPr lang="hu-HU" b="1" dirty="0" smtClean="0"/>
              <a:t>valósággal </a:t>
            </a:r>
            <a:r>
              <a:rPr lang="hu-HU" b="1" dirty="0"/>
              <a:t>való szembenézést  </a:t>
            </a:r>
            <a:r>
              <a:rPr lang="hu-HU" b="1" dirty="0" smtClean="0"/>
              <a:t>elkerüli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/>
              <a:t>kellemetlen </a:t>
            </a:r>
            <a:r>
              <a:rPr lang="hu-HU" b="1" dirty="0"/>
              <a:t>érzéseit és gondolatait elhárítja vagy elfogadhatóbbakká </a:t>
            </a:r>
            <a:r>
              <a:rPr lang="hu-HU" b="1" dirty="0" smtClean="0"/>
              <a:t>teszi</a:t>
            </a:r>
          </a:p>
          <a:p>
            <a:endParaRPr lang="hu-HU" b="1" dirty="0" smtClean="0"/>
          </a:p>
          <a:p>
            <a:r>
              <a:rPr lang="hu-HU" b="1" dirty="0" smtClean="0"/>
              <a:t>Freud </a:t>
            </a:r>
            <a:r>
              <a:rPr lang="hu-HU" b="1" dirty="0"/>
              <a:t>strukturális személyiségmodelljében az elhárító mechanizmusokat az Én tudattalan része </a:t>
            </a:r>
            <a:r>
              <a:rPr lang="hu-HU" b="1" dirty="0" smtClean="0"/>
              <a:t>működteti</a:t>
            </a:r>
            <a:endParaRPr lang="hu-HU" b="1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60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Az elhárítás lépései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1628800"/>
            <a:ext cx="10561240" cy="4752528"/>
          </a:xfrm>
        </p:spPr>
        <p:txBody>
          <a:bodyPr/>
          <a:lstStyle/>
          <a:p>
            <a:r>
              <a:rPr lang="hu-HU" b="1" dirty="0" smtClean="0"/>
              <a:t>egy </a:t>
            </a:r>
            <a:r>
              <a:rPr lang="hu-HU" b="1" dirty="0"/>
              <a:t>pszichésen túlterhelő helyzetben a továbbra is fennálló </a:t>
            </a:r>
            <a:r>
              <a:rPr lang="hu-HU" b="1" dirty="0" err="1"/>
              <a:t>stresszor</a:t>
            </a:r>
            <a:r>
              <a:rPr lang="hu-HU" b="1" dirty="0"/>
              <a:t> ellenére a személy az alábbi stratégiákkal keresheti lelki egyensúlyát</a:t>
            </a:r>
            <a:r>
              <a:rPr lang="hu-HU" b="1" dirty="0" smtClean="0"/>
              <a:t>:</a:t>
            </a:r>
          </a:p>
          <a:p>
            <a:endParaRPr lang="hu-HU" b="1" dirty="0"/>
          </a:p>
          <a:p>
            <a:pPr marL="457200" lvl="0" indent="-457200">
              <a:buAutoNum type="arabicPeriod"/>
            </a:pPr>
            <a:r>
              <a:rPr lang="hu-HU" b="1" dirty="0" smtClean="0"/>
              <a:t>az </a:t>
            </a:r>
            <a:r>
              <a:rPr lang="hu-HU" b="1" dirty="0"/>
              <a:t>elviselhetetlen inger észlelésének </a:t>
            </a:r>
            <a:r>
              <a:rPr lang="hu-HU" b="1" dirty="0" smtClean="0"/>
              <a:t>megváltoztatásával:</a:t>
            </a:r>
          </a:p>
          <a:p>
            <a:pPr marL="0" lvl="0" indent="0">
              <a:buNone/>
            </a:pPr>
            <a:r>
              <a:rPr lang="hu-HU" b="1" dirty="0">
                <a:solidFill>
                  <a:srgbClr val="C00000"/>
                </a:solidFill>
              </a:rPr>
              <a:t>e</a:t>
            </a:r>
            <a:r>
              <a:rPr lang="hu-HU" b="1" dirty="0" smtClean="0">
                <a:solidFill>
                  <a:srgbClr val="C00000"/>
                </a:solidFill>
              </a:rPr>
              <a:t>lfojtás, áttolás, tagadás, projekció;</a:t>
            </a:r>
            <a:endParaRPr lang="hu-HU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hu-HU" b="1" dirty="0" smtClean="0"/>
              <a:t>2. az </a:t>
            </a:r>
            <a:r>
              <a:rPr lang="hu-HU" b="1" dirty="0"/>
              <a:t>inger jelentőségének </a:t>
            </a:r>
            <a:r>
              <a:rPr lang="hu-HU" b="1" dirty="0" smtClean="0"/>
              <a:t>megváltoztatásával:</a:t>
            </a:r>
          </a:p>
          <a:p>
            <a:pPr marL="0" lvl="0" indent="0">
              <a:buNone/>
            </a:pPr>
            <a:r>
              <a:rPr lang="hu-HU" b="1" dirty="0">
                <a:solidFill>
                  <a:srgbClr val="C00000"/>
                </a:solidFill>
              </a:rPr>
              <a:t>r</a:t>
            </a:r>
            <a:r>
              <a:rPr lang="hu-HU" b="1" dirty="0" smtClean="0">
                <a:solidFill>
                  <a:srgbClr val="C00000"/>
                </a:solidFill>
              </a:rPr>
              <a:t>acionalizáció, </a:t>
            </a:r>
            <a:r>
              <a:rPr lang="hu-HU" b="1" dirty="0" err="1" smtClean="0">
                <a:solidFill>
                  <a:srgbClr val="C00000"/>
                </a:solidFill>
              </a:rPr>
              <a:t>intellektualizáció</a:t>
            </a:r>
            <a:r>
              <a:rPr lang="hu-HU" b="1" dirty="0" smtClean="0">
                <a:solidFill>
                  <a:srgbClr val="C00000"/>
                </a:solidFill>
              </a:rPr>
              <a:t>, reakcióképzés, identifikáció;</a:t>
            </a:r>
            <a:endParaRPr lang="hu-HU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hu-HU" b="1" dirty="0" smtClean="0"/>
              <a:t>3. az </a:t>
            </a:r>
            <a:r>
              <a:rPr lang="hu-HU" b="1" dirty="0"/>
              <a:t>inger semlegesítésére tett aktív </a:t>
            </a:r>
            <a:r>
              <a:rPr lang="hu-HU" b="1" dirty="0" smtClean="0"/>
              <a:t>intézkedésekkel</a:t>
            </a:r>
          </a:p>
          <a:p>
            <a:pPr marL="0" lvl="0" indent="0">
              <a:buNone/>
            </a:pPr>
            <a:r>
              <a:rPr lang="hu-HU" b="1" dirty="0" err="1">
                <a:solidFill>
                  <a:srgbClr val="C00000"/>
                </a:solidFill>
              </a:rPr>
              <a:t>a</a:t>
            </a:r>
            <a:r>
              <a:rPr lang="hu-HU" b="1" dirty="0" err="1" smtClean="0">
                <a:solidFill>
                  <a:srgbClr val="C00000"/>
                </a:solidFill>
              </a:rPr>
              <a:t>cting</a:t>
            </a:r>
            <a:r>
              <a:rPr lang="hu-HU" b="1" dirty="0" smtClean="0">
                <a:solidFill>
                  <a:srgbClr val="C00000"/>
                </a:solidFill>
              </a:rPr>
              <a:t> out, kontrafóbia, meg nem történtté tevés;</a:t>
            </a:r>
            <a:endParaRPr lang="hu-HU" b="1" dirty="0">
              <a:solidFill>
                <a:srgbClr val="C00000"/>
              </a:solidFill>
            </a:endParaRP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614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122413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/>
              <a:t>1. Az elviselhetetlen inger észlelésének megváltoztatása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1844824"/>
            <a:ext cx="10057183" cy="4536504"/>
          </a:xfrm>
        </p:spPr>
        <p:txBody>
          <a:bodyPr>
            <a:noAutofit/>
          </a:bodyPr>
          <a:lstStyle/>
          <a:p>
            <a:pPr lvl="0"/>
            <a:r>
              <a:rPr lang="hu-HU" b="1" i="1" dirty="0" smtClean="0">
                <a:solidFill>
                  <a:srgbClr val="C00000"/>
                </a:solidFill>
              </a:rPr>
              <a:t>Elfojtás</a:t>
            </a:r>
            <a:r>
              <a:rPr lang="hu-HU" b="1" dirty="0">
                <a:solidFill>
                  <a:srgbClr val="C00000"/>
                </a:solidFill>
              </a:rPr>
              <a:t>.</a:t>
            </a:r>
            <a:r>
              <a:rPr lang="hu-HU" b="1" dirty="0"/>
              <a:t> Az elviselhetetlen </a:t>
            </a:r>
            <a:r>
              <a:rPr lang="hu-HU" b="1" dirty="0" smtClean="0"/>
              <a:t>elképzelés/emóció </a:t>
            </a:r>
            <a:r>
              <a:rPr lang="hu-HU" b="1" dirty="0"/>
              <a:t>kiszorul a tudatos </a:t>
            </a:r>
            <a:r>
              <a:rPr lang="hu-HU" b="1" dirty="0" smtClean="0"/>
              <a:t>megélésből. </a:t>
            </a:r>
            <a:r>
              <a:rPr lang="hu-HU" b="1" dirty="0"/>
              <a:t>Az elfojtás fenntartása jelentős pszichés energiákat köt le, ami zavarhatja az egyén pszichés működéseit, alkalmazkodóképességét</a:t>
            </a:r>
            <a:r>
              <a:rPr lang="hu-HU" b="1" dirty="0" smtClean="0"/>
              <a:t>.</a:t>
            </a:r>
          </a:p>
          <a:p>
            <a:pPr lvl="0"/>
            <a:endParaRPr lang="hu-HU" b="1" dirty="0"/>
          </a:p>
          <a:p>
            <a:pPr lvl="0"/>
            <a:r>
              <a:rPr lang="hu-HU" b="1" i="1" dirty="0">
                <a:solidFill>
                  <a:srgbClr val="C00000"/>
                </a:solidFill>
              </a:rPr>
              <a:t>Tagadás</a:t>
            </a:r>
            <a:r>
              <a:rPr lang="hu-HU" b="1" dirty="0"/>
              <a:t>. Az elviselhetetlen észlelés tudattalanul működő tagadása. Többnyire fenyegető külső helyzetekben figyelhető meg, míg az elfojtás inkább kellemetlen érzésekre, emlékekre vonatkozik.</a:t>
            </a:r>
          </a:p>
          <a:p>
            <a:pPr marL="0" indent="0">
              <a:buNone/>
            </a:pPr>
            <a:r>
              <a:rPr lang="hu-HU" b="1" dirty="0"/>
              <a:t> </a:t>
            </a:r>
          </a:p>
          <a:p>
            <a:pPr marL="0" indent="0">
              <a:buNone/>
            </a:pPr>
            <a:r>
              <a:rPr lang="hu-HU" sz="2000" dirty="0"/>
              <a:t> 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512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980728"/>
            <a:ext cx="9601200" cy="5191472"/>
          </a:xfrm>
        </p:spPr>
        <p:txBody>
          <a:bodyPr/>
          <a:lstStyle/>
          <a:p>
            <a:pPr lvl="0"/>
            <a:r>
              <a:rPr lang="hu-HU" b="1" i="1" dirty="0">
                <a:solidFill>
                  <a:srgbClr val="C00000"/>
                </a:solidFill>
              </a:rPr>
              <a:t>Áttolás</a:t>
            </a:r>
            <a:r>
              <a:rPr lang="hu-HU" b="1" dirty="0"/>
              <a:t>. Az elviselhetetlen elképzelést vagy kellemetlen érzelmet úgy hárítja el, hogy azt az eredeti tárgya helyett egy másik személyre irányítja</a:t>
            </a:r>
            <a:r>
              <a:rPr lang="hu-HU" b="1" dirty="0" smtClean="0"/>
              <a:t>.</a:t>
            </a:r>
          </a:p>
          <a:p>
            <a:pPr lvl="0"/>
            <a:endParaRPr lang="hu-HU" b="1" dirty="0"/>
          </a:p>
          <a:p>
            <a:pPr lvl="0"/>
            <a:r>
              <a:rPr lang="hu-HU" b="1" i="1" dirty="0">
                <a:solidFill>
                  <a:srgbClr val="C00000"/>
                </a:solidFill>
              </a:rPr>
              <a:t>Projekció</a:t>
            </a:r>
            <a:r>
              <a:rPr lang="hu-HU" b="1" dirty="0"/>
              <a:t>. Az elviselhetetlen érzéseket, gondolatokat másoknak tulajdonítja, ezeket a másik személy viselkedésében észleli. Az ilyen személyek percepciója nagymértékben torzíthatja a valóságot</a:t>
            </a:r>
            <a:r>
              <a:rPr lang="hu-HU" b="1" dirty="0" smtClean="0"/>
              <a:t>.</a:t>
            </a:r>
          </a:p>
          <a:p>
            <a:pPr lvl="0"/>
            <a:r>
              <a:rPr lang="hu-HU" b="1" dirty="0" smtClean="0"/>
              <a:t> </a:t>
            </a:r>
            <a:r>
              <a:rPr lang="hu-HU" b="1" dirty="0"/>
              <a:t>Elképzelhető, hogy az észlelés a valóságnak megfelelő, de az az egyénnél markáns zavart okoz, az észlelt jelenségeknek aránytalanul nagy jelentőséget tulajdonít. A </a:t>
            </a:r>
            <a:r>
              <a:rPr lang="hu-HU" b="1" dirty="0" err="1"/>
              <a:t>projektált</a:t>
            </a:r>
            <a:r>
              <a:rPr lang="hu-HU" b="1" dirty="0"/>
              <a:t> tartalmak a személynek problémát/„csábítást” jelentenek.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0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>
            <a:normAutofit/>
          </a:bodyPr>
          <a:lstStyle/>
          <a:p>
            <a:r>
              <a:rPr lang="hu-HU" b="1" dirty="0"/>
              <a:t>2. Az inger jelentőségének </a:t>
            </a:r>
            <a:r>
              <a:rPr lang="hu-HU" b="1" dirty="0" smtClean="0"/>
              <a:t>megváltoztatása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700808"/>
            <a:ext cx="10201200" cy="4824536"/>
          </a:xfrm>
        </p:spPr>
        <p:txBody>
          <a:bodyPr/>
          <a:lstStyle/>
          <a:p>
            <a:pPr lvl="0"/>
            <a:r>
              <a:rPr lang="hu-HU" b="1" i="1" dirty="0">
                <a:solidFill>
                  <a:srgbClr val="C00000"/>
                </a:solidFill>
              </a:rPr>
              <a:t>Racionalizáció és </a:t>
            </a:r>
            <a:r>
              <a:rPr lang="hu-HU" b="1" i="1" dirty="0" err="1">
                <a:solidFill>
                  <a:srgbClr val="C00000"/>
                </a:solidFill>
              </a:rPr>
              <a:t>intellektualizáció</a:t>
            </a:r>
            <a:r>
              <a:rPr lang="hu-HU" b="1" dirty="0"/>
              <a:t>. Az elviselhetetlen elképzelést racionális szinten észreveszi, de az azzal kapcsolódó érzelmeit lehasítja, elnyomja azzal, hogy elfogadható – de nem valós – magyarázatát adja</a:t>
            </a:r>
            <a:r>
              <a:rPr lang="hu-HU" b="1" dirty="0" smtClean="0"/>
              <a:t>.</a:t>
            </a:r>
          </a:p>
          <a:p>
            <a:pPr lvl="0"/>
            <a:endParaRPr lang="hu-HU" b="1" dirty="0"/>
          </a:p>
          <a:p>
            <a:pPr lvl="0"/>
            <a:r>
              <a:rPr lang="hu-HU" b="1" i="1" dirty="0">
                <a:solidFill>
                  <a:srgbClr val="C00000"/>
                </a:solidFill>
              </a:rPr>
              <a:t>Reakcióképzés</a:t>
            </a:r>
            <a:r>
              <a:rPr lang="hu-HU" b="1" dirty="0">
                <a:solidFill>
                  <a:srgbClr val="C00000"/>
                </a:solidFill>
              </a:rPr>
              <a:t>.</a:t>
            </a:r>
            <a:r>
              <a:rPr lang="hu-HU" b="1" dirty="0"/>
              <a:t> Az elviselhetetlen elképzelést egy vele ellentétes viselkedéssel hárítja el. Az illető valakivel szemben különösen barátságos, aki őt megsértette vagy </a:t>
            </a:r>
            <a:r>
              <a:rPr lang="hu-HU" b="1" dirty="0" smtClean="0"/>
              <a:t>feldühítette. </a:t>
            </a:r>
          </a:p>
          <a:p>
            <a:pPr lvl="0"/>
            <a:r>
              <a:rPr lang="hu-HU" b="1" i="1" dirty="0" smtClean="0"/>
              <a:t>A </a:t>
            </a:r>
            <a:r>
              <a:rPr lang="hu-HU" b="1" i="1" dirty="0"/>
              <a:t>racionalizáció, </a:t>
            </a:r>
            <a:r>
              <a:rPr lang="hu-HU" b="1" i="1" dirty="0" err="1"/>
              <a:t>intellektualizáció</a:t>
            </a:r>
            <a:r>
              <a:rPr lang="hu-HU" b="1" i="1" dirty="0"/>
              <a:t> és reakcióképzés  segítő foglalkozásúak konfliktusaiban különösen gyakran megfigyelhető</a:t>
            </a:r>
            <a:r>
              <a:rPr lang="hu-HU" b="1" dirty="0"/>
              <a:t>.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571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052736"/>
            <a:ext cx="9601200" cy="5119464"/>
          </a:xfrm>
        </p:spPr>
        <p:txBody>
          <a:bodyPr/>
          <a:lstStyle/>
          <a:p>
            <a:pPr lvl="0"/>
            <a:r>
              <a:rPr lang="hu-HU" b="1" i="1" dirty="0">
                <a:solidFill>
                  <a:srgbClr val="C00000"/>
                </a:solidFill>
              </a:rPr>
              <a:t>Identifikáció</a:t>
            </a:r>
            <a:r>
              <a:rPr lang="hu-HU" b="1" dirty="0"/>
              <a:t>. Az illető úgy gondolkodik, érez és cselekszik, mint az a személy, aki számára problémát jelent, pl. azonosul az agresszorral, átveszi attitűdjeit, nézeteit. Ilyenkor az illető másokat terhel azzal, hogy őket fenyegeti a tudattalanul átvett viselkedéssel. </a:t>
            </a:r>
            <a:endParaRPr lang="hu-HU" b="1" dirty="0" smtClean="0"/>
          </a:p>
          <a:p>
            <a:pPr lvl="0"/>
            <a:endParaRPr lang="hu-HU" b="1" dirty="0" smtClean="0"/>
          </a:p>
          <a:p>
            <a:pPr marL="0" lvl="0" indent="0">
              <a:buNone/>
            </a:pPr>
            <a:r>
              <a:rPr lang="hu-HU" b="1" dirty="0" smtClean="0"/>
              <a:t>Pl. </a:t>
            </a:r>
            <a:r>
              <a:rPr lang="hu-HU" b="1" dirty="0"/>
              <a:t>egy munkás a családtagjaival szemben hasonlóan megalázóan viselkedik, mint ahogy az üzemben vele a felettese. </a:t>
            </a:r>
            <a:endParaRPr lang="hu-HU" b="1" dirty="0" smtClean="0"/>
          </a:p>
          <a:p>
            <a:pPr marL="0" lvl="0" indent="0">
              <a:buNone/>
            </a:pPr>
            <a:r>
              <a:rPr lang="hu-HU" b="1" dirty="0" smtClean="0"/>
              <a:t>Vagy: </a:t>
            </a:r>
            <a:r>
              <a:rPr lang="hu-HU" b="1" dirty="0"/>
              <a:t>egy szeretett személy fájdalmas elvesztését úgy kompenzálja, hogy vele azonosul, a helyére lép, munkáját folytatja, jellegzetes viselkedéseit átveszi. 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937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3</a:t>
            </a:r>
            <a:r>
              <a:rPr lang="hu-HU" sz="3200" b="1" dirty="0"/>
              <a:t>. Az inger semlegesítésére tett aktív </a:t>
            </a:r>
            <a:r>
              <a:rPr lang="hu-HU" sz="3200" b="1" dirty="0" smtClean="0"/>
              <a:t>intézkedések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1412776"/>
            <a:ext cx="9913167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 </a:t>
            </a:r>
            <a:r>
              <a:rPr lang="hu-HU" b="1" dirty="0" smtClean="0"/>
              <a:t>a személy az </a:t>
            </a:r>
            <a:r>
              <a:rPr lang="hu-HU" b="1" dirty="0"/>
              <a:t>elviselhetetlen ingert észleli, de megpróbálja aktív cselekvéssel annak kínját </a:t>
            </a:r>
            <a:r>
              <a:rPr lang="hu-HU" b="1" dirty="0" smtClean="0"/>
              <a:t>enyhíteni</a:t>
            </a:r>
            <a:endParaRPr lang="hu-HU" b="1" dirty="0"/>
          </a:p>
          <a:p>
            <a:pPr lvl="0"/>
            <a:r>
              <a:rPr lang="hu-HU" b="1" i="1" dirty="0" err="1">
                <a:solidFill>
                  <a:srgbClr val="C00000"/>
                </a:solidFill>
              </a:rPr>
              <a:t>Acting</a:t>
            </a:r>
            <a:r>
              <a:rPr lang="hu-HU" b="1" i="1" dirty="0">
                <a:solidFill>
                  <a:srgbClr val="C00000"/>
                </a:solidFill>
              </a:rPr>
              <a:t> out</a:t>
            </a:r>
            <a:r>
              <a:rPr lang="hu-HU" b="1" dirty="0"/>
              <a:t>. Elviselhetetlen helyzeteket fokozott tevékenységgel semlegesít (gyakran tapasztalható haldokló betegek kezelésénél)</a:t>
            </a:r>
          </a:p>
          <a:p>
            <a:pPr lvl="0"/>
            <a:r>
              <a:rPr lang="hu-HU" b="1" i="1" dirty="0">
                <a:solidFill>
                  <a:srgbClr val="C00000"/>
                </a:solidFill>
              </a:rPr>
              <a:t>Kontrafóbiás viselkedés</a:t>
            </a:r>
            <a:r>
              <a:rPr lang="hu-HU" b="1" dirty="0"/>
              <a:t>. </a:t>
            </a:r>
            <a:r>
              <a:rPr lang="hu-HU" b="1" dirty="0" smtClean="0"/>
              <a:t>A személy </a:t>
            </a:r>
            <a:r>
              <a:rPr lang="hu-HU" b="1" dirty="0"/>
              <a:t>megpróbálja szorongását aktív, direkt konfrontációval leküzdeni. Ahelyett, hogy kitérne, az illető “bátran”, akár vakmerően viselkedik, szorongásmentességét demonstrálja.</a:t>
            </a:r>
          </a:p>
          <a:p>
            <a:pPr lvl="0"/>
            <a:r>
              <a:rPr lang="hu-HU" b="1" i="1" dirty="0">
                <a:solidFill>
                  <a:srgbClr val="C00000"/>
                </a:solidFill>
              </a:rPr>
              <a:t>Meg nem történtté tevés</a:t>
            </a:r>
            <a:r>
              <a:rPr lang="hu-HU" b="1" dirty="0"/>
              <a:t>. </a:t>
            </a:r>
            <a:r>
              <a:rPr lang="hu-HU" b="1" dirty="0" smtClean="0"/>
              <a:t>Az személy úgy </a:t>
            </a:r>
            <a:r>
              <a:rPr lang="hu-HU" b="1" dirty="0"/>
              <a:t>tesz, mintha semmi nem történt volna. Gyakran mágikus kísérleteket jelent az elviselhetetlen megszüntetésére (pl. daganatos beteg csak egészségesek között tartózkodik, mintha ő is egészséges lenne; pl. az elhunyt családtagnak megterítenek az asztalnál)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399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692696"/>
            <a:ext cx="9601200" cy="5479504"/>
          </a:xfrm>
        </p:spPr>
        <p:txBody>
          <a:bodyPr>
            <a:normAutofit/>
          </a:bodyPr>
          <a:lstStyle/>
          <a:p>
            <a:r>
              <a:rPr lang="hu-HU" b="1" dirty="0"/>
              <a:t>a</a:t>
            </a:r>
            <a:r>
              <a:rPr lang="hu-HU" b="1" dirty="0" smtClean="0"/>
              <a:t>z </a:t>
            </a:r>
            <a:r>
              <a:rPr lang="hu-HU" b="1" dirty="0"/>
              <a:t>elhárító mechanizmusok “vészhelyzet” jellegű szituációkban fontos szerepet </a:t>
            </a:r>
            <a:r>
              <a:rPr lang="hu-HU" b="1" dirty="0" smtClean="0"/>
              <a:t>játszanak</a:t>
            </a:r>
          </a:p>
          <a:p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(</a:t>
            </a:r>
            <a:r>
              <a:rPr lang="hu-HU" b="1" dirty="0"/>
              <a:t>pl. egy sebész egy nehéz operáció előtt, egy pilóta rendkívüli repülési körülmények </a:t>
            </a:r>
            <a:r>
              <a:rPr lang="hu-HU" b="1" dirty="0" smtClean="0"/>
              <a:t>között) </a:t>
            </a:r>
            <a:r>
              <a:rPr lang="hu-HU" b="1" dirty="0" smtClean="0">
                <a:sym typeface="Wingdings" panose="05000000000000000000" pitchFamily="2" charset="2"/>
              </a:rPr>
              <a:t> a</a:t>
            </a:r>
            <a:r>
              <a:rPr lang="hu-HU" b="1" dirty="0" smtClean="0"/>
              <a:t>z </a:t>
            </a:r>
            <a:r>
              <a:rPr lang="hu-HU" b="1" dirty="0"/>
              <a:t>erős terhelés vagy a fenyegető helyzet ellenére is meg kell az egyénnek őriznie egyensúlyát, hogy feladatait optimálisan láthassa </a:t>
            </a:r>
            <a:r>
              <a:rPr lang="hu-HU" b="1" dirty="0" smtClean="0"/>
              <a:t>el</a:t>
            </a:r>
          </a:p>
          <a:p>
            <a:pPr marL="0" indent="0">
              <a:buNone/>
            </a:pPr>
            <a:endParaRPr lang="hu-HU" b="1" dirty="0"/>
          </a:p>
          <a:p>
            <a:pPr marL="342900" indent="-342900"/>
            <a:r>
              <a:rPr lang="hu-HU" b="1" dirty="0"/>
              <a:t>a</a:t>
            </a:r>
            <a:r>
              <a:rPr lang="hu-HU" b="1" dirty="0" smtClean="0"/>
              <a:t>z </a:t>
            </a:r>
            <a:r>
              <a:rPr lang="hu-HU" b="1" dirty="0" err="1" smtClean="0"/>
              <a:t>elh.mechanizmusok</a:t>
            </a:r>
            <a:r>
              <a:rPr lang="hu-HU" b="1" dirty="0" smtClean="0"/>
              <a:t> </a:t>
            </a:r>
            <a:r>
              <a:rPr lang="hu-HU" b="1" i="1" dirty="0"/>
              <a:t>tartós karaktervonássá </a:t>
            </a:r>
            <a:r>
              <a:rPr lang="hu-HU" b="1" dirty="0" smtClean="0"/>
              <a:t>válhatnak </a:t>
            </a:r>
          </a:p>
          <a:p>
            <a:r>
              <a:rPr lang="hu-HU" b="1" i="1" dirty="0" smtClean="0"/>
              <a:t>akut </a:t>
            </a:r>
            <a:r>
              <a:rPr lang="hu-HU" b="1" i="1" dirty="0"/>
              <a:t>helyzetekben</a:t>
            </a:r>
            <a:r>
              <a:rPr lang="hu-HU" b="1" dirty="0"/>
              <a:t> </a:t>
            </a:r>
            <a:r>
              <a:rPr lang="hu-HU" b="1" dirty="0" smtClean="0"/>
              <a:t>azonban szilárdságként </a:t>
            </a:r>
            <a:r>
              <a:rPr lang="hu-HU" b="1" dirty="0"/>
              <a:t>és erőként </a:t>
            </a:r>
            <a:r>
              <a:rPr lang="hu-HU" b="1" dirty="0" smtClean="0"/>
              <a:t>hatnak (segítik a személyt)</a:t>
            </a:r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6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836712"/>
            <a:ext cx="9601200" cy="5335488"/>
          </a:xfrm>
        </p:spPr>
        <p:txBody>
          <a:bodyPr/>
          <a:lstStyle/>
          <a:p>
            <a:r>
              <a:rPr lang="hu-HU" b="1" dirty="0" smtClean="0"/>
              <a:t>a </a:t>
            </a:r>
            <a:r>
              <a:rPr lang="hu-HU" b="1" i="1" dirty="0">
                <a:solidFill>
                  <a:srgbClr val="C00000"/>
                </a:solidFill>
              </a:rPr>
              <a:t>krónikussá váló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/>
              <a:t>elhárítás a személyiséget azonban merevvé </a:t>
            </a:r>
            <a:r>
              <a:rPr lang="hu-HU" b="1" dirty="0" smtClean="0"/>
              <a:t>teszi </a:t>
            </a:r>
          </a:p>
          <a:p>
            <a:pPr marL="0" indent="0">
              <a:buNone/>
            </a:pPr>
            <a:r>
              <a:rPr lang="hu-HU" b="1" dirty="0" smtClean="0"/>
              <a:t>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/>
              <a:t>nagy </a:t>
            </a:r>
            <a:r>
              <a:rPr lang="hu-HU" b="1" dirty="0"/>
              <a:t>pszichés energiákat köt </a:t>
            </a:r>
            <a:r>
              <a:rPr lang="hu-HU" b="1" dirty="0" smtClean="0"/>
              <a:t>le </a:t>
            </a:r>
          </a:p>
          <a:p>
            <a:pPr marL="342900" indent="-342900"/>
            <a:r>
              <a:rPr lang="hu-HU" b="1" dirty="0"/>
              <a:t>a</a:t>
            </a:r>
            <a:r>
              <a:rPr lang="hu-HU" b="1" dirty="0" smtClean="0"/>
              <a:t>z </a:t>
            </a:r>
            <a:r>
              <a:rPr lang="hu-HU" b="1" dirty="0"/>
              <a:t>ilyen emberek kapcsolataikban nem hitelesnek, gátoltnak tűnnek, nincs személyes </a:t>
            </a:r>
            <a:r>
              <a:rPr lang="hu-HU" b="1" dirty="0" smtClean="0"/>
              <a:t>kisugárzásuk;</a:t>
            </a:r>
            <a:endParaRPr lang="hu-HU" b="1" dirty="0" smtClean="0"/>
          </a:p>
          <a:p>
            <a:pPr marL="342900" indent="-342900"/>
            <a:r>
              <a:rPr lang="hu-HU" b="1" dirty="0" smtClean="0"/>
              <a:t>gyakran </a:t>
            </a:r>
            <a:r>
              <a:rPr lang="hu-HU" b="1" dirty="0"/>
              <a:t>munkaképességük </a:t>
            </a:r>
            <a:r>
              <a:rPr lang="hu-HU" b="1" dirty="0" smtClean="0"/>
              <a:t>korlátozott</a:t>
            </a:r>
            <a:r>
              <a:rPr lang="hu-HU" b="1" dirty="0"/>
              <a:t>, mivel kevésbé tudnak tevékenységeikre </a:t>
            </a:r>
            <a:r>
              <a:rPr lang="hu-HU" b="1" dirty="0" smtClean="0"/>
              <a:t>koncentrálni;</a:t>
            </a:r>
          </a:p>
          <a:p>
            <a:pPr marL="342900" indent="-342900"/>
            <a:r>
              <a:rPr lang="hu-HU" b="1" dirty="0" smtClean="0"/>
              <a:t>kitérnek </a:t>
            </a:r>
            <a:r>
              <a:rPr lang="hu-HU" b="1" dirty="0"/>
              <a:t>olyan helyzetek elől, melyek elhárításaikat </a:t>
            </a:r>
            <a:r>
              <a:rPr lang="hu-HU" b="1" dirty="0" smtClean="0"/>
              <a:t>veszélyeztetik</a:t>
            </a:r>
            <a:endParaRPr lang="hu-HU" b="1" dirty="0"/>
          </a:p>
          <a:p>
            <a:pPr marL="0" indent="0">
              <a:buNone/>
            </a:pPr>
            <a:r>
              <a:rPr lang="hu-HU" b="1" dirty="0" err="1">
                <a:solidFill>
                  <a:srgbClr val="C00000"/>
                </a:solidFill>
              </a:rPr>
              <a:t>Interakcionális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smtClean="0">
                <a:solidFill>
                  <a:srgbClr val="C00000"/>
                </a:solidFill>
              </a:rPr>
              <a:t>elhárítások</a:t>
            </a:r>
            <a:r>
              <a:rPr lang="hu-HU" b="1" dirty="0"/>
              <a:t>:</a:t>
            </a:r>
            <a:r>
              <a:rPr lang="hu-HU" b="1" dirty="0" smtClean="0"/>
              <a:t> adott </a:t>
            </a:r>
            <a:r>
              <a:rPr lang="hu-HU" b="1" dirty="0"/>
              <a:t>személy használhat másokat is saját egyensúlyának fenntartásához vagy </a:t>
            </a:r>
            <a:r>
              <a:rPr lang="hu-HU" b="1" dirty="0" smtClean="0"/>
              <a:t>visszanyeréséhez</a:t>
            </a:r>
            <a:r>
              <a:rPr lang="hu-HU" b="1" dirty="0"/>
              <a:t> </a:t>
            </a:r>
            <a:r>
              <a:rPr lang="hu-HU" b="1" dirty="0" smtClean="0"/>
              <a:t>(pl. párkapcsolat)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558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 megterhelő helyzetek okai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1268760"/>
            <a:ext cx="10345216" cy="5112568"/>
          </a:xfrm>
        </p:spPr>
        <p:txBody>
          <a:bodyPr>
            <a:normAutofit/>
          </a:bodyPr>
          <a:lstStyle/>
          <a:p>
            <a:r>
              <a:rPr lang="hu-HU" b="1" dirty="0"/>
              <a:t>o</a:t>
            </a:r>
            <a:r>
              <a:rPr lang="hu-HU" b="1" dirty="0" smtClean="0"/>
              <a:t>lyan </a:t>
            </a:r>
            <a:r>
              <a:rPr lang="hu-HU" b="1" dirty="0"/>
              <a:t>helyzetek, melyek az egyén megküzdési lehetőségeit </a:t>
            </a:r>
            <a:r>
              <a:rPr lang="hu-HU" b="1" dirty="0" smtClean="0"/>
              <a:t>meghaladják:</a:t>
            </a:r>
            <a:endParaRPr lang="hu-HU" b="1" dirty="0"/>
          </a:p>
          <a:p>
            <a:pPr marL="0" indent="0">
              <a:buNone/>
            </a:pPr>
            <a:r>
              <a:rPr lang="hu-HU" b="1" dirty="0"/>
              <a:t> </a:t>
            </a:r>
          </a:p>
          <a:p>
            <a:pPr lvl="0"/>
            <a:r>
              <a:rPr lang="hu-HU" b="1" i="1" dirty="0" smtClean="0">
                <a:solidFill>
                  <a:srgbClr val="C00000"/>
                </a:solidFill>
              </a:rPr>
              <a:t>belső fenyegetések</a:t>
            </a:r>
            <a:r>
              <a:rPr lang="hu-HU" b="1" i="1" dirty="0" smtClean="0"/>
              <a:t>: </a:t>
            </a:r>
            <a:r>
              <a:rPr lang="hu-HU" b="1" dirty="0" smtClean="0"/>
              <a:t>szükségletekből</a:t>
            </a:r>
            <a:r>
              <a:rPr lang="hu-HU" b="1" dirty="0"/>
              <a:t>, késztetésekből </a:t>
            </a:r>
            <a:r>
              <a:rPr lang="hu-HU" b="1" dirty="0" smtClean="0"/>
              <a:t>(</a:t>
            </a:r>
            <a:r>
              <a:rPr lang="hu-HU" b="1" dirty="0" err="1" smtClean="0"/>
              <a:t>pl.szexuális</a:t>
            </a:r>
            <a:r>
              <a:rPr lang="hu-HU" b="1" dirty="0" smtClean="0"/>
              <a:t> </a:t>
            </a:r>
            <a:r>
              <a:rPr lang="hu-HU" b="1" dirty="0"/>
              <a:t>ösztön, agresszió, büszkeség, féltékenység, irigység stb.) </a:t>
            </a:r>
            <a:r>
              <a:rPr lang="hu-HU" b="1" dirty="0" smtClean="0"/>
              <a:t>adódó</a:t>
            </a:r>
            <a:r>
              <a:rPr lang="hu-HU" b="1" i="1" dirty="0" smtClean="0"/>
              <a:t>,</a:t>
            </a:r>
            <a:r>
              <a:rPr lang="hu-HU" b="1" dirty="0" smtClean="0"/>
              <a:t> </a:t>
            </a:r>
            <a:r>
              <a:rPr lang="hu-HU" b="1" dirty="0"/>
              <a:t>melyek szorongást, szégyent vagy bűntudatot </a:t>
            </a:r>
            <a:r>
              <a:rPr lang="hu-HU" b="1" dirty="0" smtClean="0"/>
              <a:t>okoznak;</a:t>
            </a:r>
          </a:p>
          <a:p>
            <a:pPr lvl="0"/>
            <a:endParaRPr lang="hu-HU" b="1" dirty="0"/>
          </a:p>
          <a:p>
            <a:pPr lvl="0"/>
            <a:r>
              <a:rPr lang="hu-HU" b="1" i="1" dirty="0" smtClean="0">
                <a:solidFill>
                  <a:srgbClr val="C00000"/>
                </a:solidFill>
              </a:rPr>
              <a:t>külső fenyegetések</a:t>
            </a:r>
            <a:r>
              <a:rPr lang="hu-HU" b="1" i="1" dirty="0" smtClean="0"/>
              <a:t>:</a:t>
            </a:r>
            <a:r>
              <a:rPr lang="hu-HU" b="1" dirty="0" smtClean="0"/>
              <a:t> pl</a:t>
            </a:r>
            <a:r>
              <a:rPr lang="hu-HU" b="1" dirty="0"/>
              <a:t>. egy vizsgaszituáció, </a:t>
            </a:r>
            <a:r>
              <a:rPr lang="hu-HU" b="1" dirty="0" smtClean="0"/>
              <a:t>az </a:t>
            </a:r>
            <a:r>
              <a:rPr lang="hu-HU" b="1" dirty="0"/>
              <a:t>állás elvesztésétől való félelem, </a:t>
            </a:r>
            <a:r>
              <a:rPr lang="hu-HU" b="1" dirty="0" smtClean="0"/>
              <a:t>testi </a:t>
            </a:r>
            <a:r>
              <a:rPr lang="hu-HU" b="1" dirty="0"/>
              <a:t>betegség, fájdalom, </a:t>
            </a:r>
            <a:r>
              <a:rPr lang="hu-HU" b="1" dirty="0" smtClean="0"/>
              <a:t>egy </a:t>
            </a:r>
            <a:r>
              <a:rPr lang="hu-HU" b="1" dirty="0"/>
              <a:t>szeretett személy elvesztése vagy a megszokott környezet, az otthon, a személyes tárgyak, vagy fontos tevékenységek és élménylehetőségek elvesztésétől való félelem</a:t>
            </a:r>
            <a:r>
              <a:rPr lang="hu-HU" b="1" dirty="0" smtClean="0"/>
              <a:t>)</a:t>
            </a: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943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pPr algn="ctr"/>
            <a:r>
              <a:rPr lang="hu-HU" b="1" dirty="0" smtClean="0"/>
              <a:t>Megküzdés (</a:t>
            </a:r>
            <a:r>
              <a:rPr lang="hu-HU" b="1" dirty="0" err="1" smtClean="0"/>
              <a:t>coping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5860" y="1268760"/>
            <a:ext cx="108012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smtClean="0"/>
              <a:t>„</a:t>
            </a:r>
            <a:r>
              <a:rPr lang="hu-HU" b="1" i="1" dirty="0"/>
              <a:t>Megküzdésnek tekinthető minden olyan kognitív vagy viselkedéses erőfeszítés, amellyel az egyén azokat a külső vagy belső hatásokat próbálja kezelni, amelyeket úgy értékel, hogy azok felülmúlják vagy felemésztik aktuális személyes erőforrásait”. </a:t>
            </a:r>
            <a:endParaRPr lang="hu-HU" b="1" i="1" dirty="0" smtClean="0"/>
          </a:p>
          <a:p>
            <a:pPr marL="0" indent="0">
              <a:buNone/>
            </a:pPr>
            <a:r>
              <a:rPr lang="hu-HU" b="1" i="1" dirty="0" smtClean="0">
                <a:solidFill>
                  <a:srgbClr val="C00000"/>
                </a:solidFill>
              </a:rPr>
              <a:t>LAZARUS </a:t>
            </a:r>
            <a:r>
              <a:rPr lang="hu-HU" b="1" i="1" dirty="0" smtClean="0"/>
              <a:t>(1984)</a:t>
            </a:r>
            <a:r>
              <a:rPr lang="hu-HU" b="1" dirty="0" smtClean="0"/>
              <a:t> – </a:t>
            </a:r>
            <a:r>
              <a:rPr lang="hu-HU" b="1" dirty="0" err="1" smtClean="0"/>
              <a:t>tranzakcionális</a:t>
            </a:r>
            <a:r>
              <a:rPr lang="hu-HU" b="1" dirty="0" smtClean="0"/>
              <a:t> modell: </a:t>
            </a:r>
            <a:r>
              <a:rPr lang="hu-HU" dirty="0"/>
              <a:t>dinamikus, állandóan változó folyamatként fogja fel a </a:t>
            </a:r>
            <a:r>
              <a:rPr lang="hu-HU" dirty="0" smtClean="0"/>
              <a:t>megküzdést (személy + szituáció dinamikus kölcsönhatása)</a:t>
            </a:r>
          </a:p>
          <a:p>
            <a:pPr>
              <a:buNone/>
            </a:pPr>
            <a:r>
              <a:rPr lang="hu-HU" altLang="hu-HU" dirty="0" smtClean="0">
                <a:sym typeface="Wingdings" panose="05000000000000000000" pitchFamily="2" charset="2"/>
              </a:rPr>
              <a:t> </a:t>
            </a:r>
            <a:r>
              <a:rPr lang="hu-HU" altLang="hu-HU" dirty="0">
                <a:solidFill>
                  <a:srgbClr val="C00000"/>
                </a:solidFill>
                <a:sym typeface="Wingdings" panose="05000000000000000000" pitchFamily="2" charset="2"/>
              </a:rPr>
              <a:t>érzelemközpontú megküzdés </a:t>
            </a:r>
          </a:p>
          <a:p>
            <a:pPr>
              <a:buNone/>
            </a:pPr>
            <a:r>
              <a:rPr lang="hu-HU" altLang="hu-HU" dirty="0">
                <a:sym typeface="Wingdings" panose="05000000000000000000" pitchFamily="2" charset="2"/>
              </a:rPr>
              <a:t>(az egyén erőfeszítései az érzelmi </a:t>
            </a:r>
          </a:p>
          <a:p>
            <a:pPr>
              <a:buNone/>
            </a:pPr>
            <a:r>
              <a:rPr lang="hu-HU" altLang="hu-HU" dirty="0">
                <a:sym typeface="Wingdings" panose="05000000000000000000" pitchFamily="2" charset="2"/>
              </a:rPr>
              <a:t>feszültség csökkentésére irányulnak)</a:t>
            </a:r>
          </a:p>
          <a:p>
            <a:pPr>
              <a:buNone/>
            </a:pPr>
            <a:r>
              <a:rPr lang="hu-HU" altLang="hu-HU" dirty="0">
                <a:sym typeface="Wingdings" panose="05000000000000000000" pitchFamily="2" charset="2"/>
              </a:rPr>
              <a:t>	 </a:t>
            </a:r>
            <a:r>
              <a:rPr lang="hu-HU" altLang="hu-HU" dirty="0">
                <a:solidFill>
                  <a:srgbClr val="C00000"/>
                </a:solidFill>
                <a:sym typeface="Wingdings" panose="05000000000000000000" pitchFamily="2" charset="2"/>
              </a:rPr>
              <a:t>problémaközpontú  megküzdés </a:t>
            </a:r>
          </a:p>
          <a:p>
            <a:pPr>
              <a:buNone/>
            </a:pPr>
            <a:r>
              <a:rPr lang="hu-HU" altLang="hu-HU" dirty="0">
                <a:sym typeface="Wingdings" panose="05000000000000000000" pitchFamily="2" charset="2"/>
              </a:rPr>
              <a:t>(az egyén erőfeszítései a problémák </a:t>
            </a:r>
          </a:p>
          <a:p>
            <a:pPr>
              <a:buNone/>
            </a:pPr>
            <a:r>
              <a:rPr lang="hu-HU" altLang="hu-HU" dirty="0">
                <a:sym typeface="Wingdings" panose="05000000000000000000" pitchFamily="2" charset="2"/>
              </a:rPr>
              <a:t>megoldására irányulnak)</a:t>
            </a:r>
            <a:endParaRPr lang="hu-HU" alt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172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980728"/>
            <a:ext cx="9601200" cy="519147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293813" y="1340768"/>
            <a:ext cx="9481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4 megküzdési típus: (</a:t>
            </a:r>
            <a:r>
              <a:rPr lang="hu-HU" sz="2400" b="1" dirty="0" err="1"/>
              <a:t>Schwarzer</a:t>
            </a:r>
            <a:r>
              <a:rPr lang="hu-HU" sz="2400" b="1" dirty="0"/>
              <a:t>, 2002</a:t>
            </a:r>
            <a:r>
              <a:rPr lang="hu-HU" sz="2400" b="1" dirty="0" smtClean="0"/>
              <a:t>)</a:t>
            </a:r>
          </a:p>
          <a:p>
            <a:endParaRPr lang="hu-HU" sz="2400" b="1" dirty="0"/>
          </a:p>
          <a:p>
            <a:pPr marL="457200" indent="-457200">
              <a:buAutoNum type="arabicPeriod"/>
            </a:pPr>
            <a:r>
              <a:rPr lang="hu-HU" sz="2400" b="1" dirty="0">
                <a:solidFill>
                  <a:srgbClr val="C00000"/>
                </a:solidFill>
              </a:rPr>
              <a:t>reaktív </a:t>
            </a:r>
            <a:r>
              <a:rPr lang="hu-HU" sz="2400" b="1" dirty="0"/>
              <a:t>(hagyományos </a:t>
            </a:r>
            <a:r>
              <a:rPr lang="hu-HU" sz="2400" b="1" dirty="0" err="1"/>
              <a:t>coping-felfogás</a:t>
            </a:r>
            <a:r>
              <a:rPr lang="hu-HU" sz="2400" b="1" dirty="0"/>
              <a:t>; a múltra irányul</a:t>
            </a:r>
            <a:r>
              <a:rPr lang="hu-HU" sz="2400" b="1" dirty="0" smtClean="0"/>
              <a:t>)</a:t>
            </a:r>
          </a:p>
          <a:p>
            <a:pPr marL="457200" indent="-457200">
              <a:buAutoNum type="arabicPeriod"/>
            </a:pPr>
            <a:endParaRPr lang="hu-HU" sz="2400" b="1" dirty="0"/>
          </a:p>
          <a:p>
            <a:pPr marL="457200" indent="-457200">
              <a:buAutoNum type="arabicPeriod"/>
            </a:pPr>
            <a:r>
              <a:rPr lang="hu-HU" sz="2400" b="1" dirty="0">
                <a:solidFill>
                  <a:srgbClr val="C00000"/>
                </a:solidFill>
              </a:rPr>
              <a:t>anticipált </a:t>
            </a:r>
            <a:r>
              <a:rPr lang="hu-HU" sz="2400" b="1" dirty="0"/>
              <a:t>(jövőre irányul</a:t>
            </a:r>
            <a:r>
              <a:rPr lang="hu-HU" sz="2400" b="1" dirty="0" smtClean="0"/>
              <a:t>)</a:t>
            </a:r>
          </a:p>
          <a:p>
            <a:pPr marL="457200" indent="-457200">
              <a:buAutoNum type="arabicPeriod"/>
            </a:pPr>
            <a:endParaRPr lang="hu-HU" sz="2400" b="1" dirty="0"/>
          </a:p>
          <a:p>
            <a:pPr marL="457200" indent="-457200">
              <a:buAutoNum type="arabicPeriod"/>
            </a:pPr>
            <a:r>
              <a:rPr lang="hu-HU" sz="2400" b="1" dirty="0">
                <a:solidFill>
                  <a:srgbClr val="C00000"/>
                </a:solidFill>
              </a:rPr>
              <a:t>preventív </a:t>
            </a:r>
            <a:r>
              <a:rPr lang="hu-HU" sz="2400" b="1" dirty="0"/>
              <a:t>(jövőre irányul</a:t>
            </a:r>
            <a:r>
              <a:rPr lang="hu-HU" sz="2400" b="1" dirty="0" smtClean="0"/>
              <a:t>)</a:t>
            </a:r>
          </a:p>
          <a:p>
            <a:pPr marL="457200" indent="-457200">
              <a:buAutoNum type="arabicPeriod"/>
            </a:pPr>
            <a:endParaRPr lang="hu-HU" sz="2400" b="1" dirty="0"/>
          </a:p>
          <a:p>
            <a:pPr marL="457200" indent="-457200">
              <a:buAutoNum type="arabicPeriod"/>
            </a:pPr>
            <a:r>
              <a:rPr lang="hu-HU" sz="2400" b="1" dirty="0">
                <a:solidFill>
                  <a:srgbClr val="C00000"/>
                </a:solidFill>
              </a:rPr>
              <a:t>proaktív </a:t>
            </a:r>
            <a:r>
              <a:rPr lang="hu-HU" sz="2400" b="1" dirty="0"/>
              <a:t>(jövőre irányul</a:t>
            </a:r>
            <a:r>
              <a:rPr lang="hu-HU" sz="2400" b="1" dirty="0" smtClean="0"/>
              <a:t>)</a:t>
            </a:r>
          </a:p>
          <a:p>
            <a:pPr marL="457200" indent="-457200">
              <a:buAutoNum type="arabicPeriod"/>
            </a:pPr>
            <a:endParaRPr lang="hu-HU" sz="2400" b="1" dirty="0"/>
          </a:p>
          <a:p>
            <a:r>
              <a:rPr lang="hu-HU" sz="2400" b="1" dirty="0"/>
              <a:t>- az osztályozásnak az alapja egy </a:t>
            </a:r>
            <a:r>
              <a:rPr lang="hu-HU" sz="2400" b="1" dirty="0">
                <a:solidFill>
                  <a:srgbClr val="C00000"/>
                </a:solidFill>
              </a:rPr>
              <a:t>időtengely</a:t>
            </a:r>
            <a:r>
              <a:rPr lang="hu-HU" sz="2400" b="1" dirty="0"/>
              <a:t>, illetve az adott megterheléssel kapcsolatos eltérő tudatossági szint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7552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836712"/>
            <a:ext cx="9601200" cy="5335488"/>
          </a:xfrm>
        </p:spPr>
        <p:txBody>
          <a:bodyPr/>
          <a:lstStyle/>
          <a:p>
            <a:pPr marL="0" indent="0">
              <a:buNone/>
            </a:pPr>
            <a:r>
              <a:rPr lang="hu-HU" b="1" i="1" dirty="0">
                <a:solidFill>
                  <a:srgbClr val="C00000"/>
                </a:solidFill>
              </a:rPr>
              <a:t>Anticipált megküzdés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hu-HU" b="1" dirty="0"/>
              <a:t>a kritikus esemény nem történt még meg </a:t>
            </a:r>
            <a:r>
              <a:rPr lang="hu-HU" b="1" dirty="0">
                <a:sym typeface="Wingdings" panose="05000000000000000000" pitchFamily="2" charset="2"/>
              </a:rPr>
              <a:t> a</a:t>
            </a:r>
            <a:r>
              <a:rPr lang="hu-HU" b="1" dirty="0"/>
              <a:t> várható veszély kezelése </a:t>
            </a:r>
          </a:p>
          <a:p>
            <a:pPr marL="342900" indent="-342900">
              <a:buFontTx/>
              <a:buChar char="-"/>
            </a:pPr>
            <a:r>
              <a:rPr lang="hu-HU" b="1" dirty="0"/>
              <a:t>az esemény lehet közvetlenül előttünk álló, nagy valószínűséggel bekövetkező (pl. fogorvosi vizsgálat, egy vizsga, egy nyilvános fellépés vagy a nyugdíjba menetel)</a:t>
            </a:r>
          </a:p>
          <a:p>
            <a:pPr marL="342900" indent="-342900">
              <a:buFontTx/>
              <a:buChar char="-"/>
            </a:pPr>
            <a:r>
              <a:rPr lang="hu-HU" b="1" dirty="0"/>
              <a:t>károsodás vagy veszteség akkor léphet fel, ha a személynek nem sikerül a kockázatokat kezelni, a veszélyeket és kihívásokat enyhíteni vagy aktív erőfeszítésekkel megoldani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8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692696"/>
            <a:ext cx="9985175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b="1" i="1" dirty="0" smtClean="0">
                <a:solidFill>
                  <a:srgbClr val="C00000"/>
                </a:solidFill>
              </a:rPr>
              <a:t>Preventív megküzdés</a:t>
            </a:r>
          </a:p>
          <a:p>
            <a:pPr marL="0" indent="0">
              <a:buNone/>
            </a:pPr>
            <a:endParaRPr lang="hu-HU" sz="2600" b="1" dirty="0" smtClean="0"/>
          </a:p>
          <a:p>
            <a:pPr marL="342900" indent="-342900">
              <a:buFontTx/>
              <a:buChar char="-"/>
            </a:pPr>
            <a:r>
              <a:rPr lang="hu-HU" b="1" dirty="0" smtClean="0"/>
              <a:t>a </a:t>
            </a:r>
            <a:r>
              <a:rPr lang="hu-HU" b="1" dirty="0"/>
              <a:t>távoli jövő ismeretlen kockázatairól van </a:t>
            </a:r>
            <a:r>
              <a:rPr lang="hu-HU" b="1" dirty="0" smtClean="0"/>
              <a:t>szó</a:t>
            </a:r>
          </a:p>
          <a:p>
            <a:pPr marL="342900" indent="-342900">
              <a:buFontTx/>
              <a:buChar char="-"/>
            </a:pPr>
            <a:r>
              <a:rPr lang="hu-HU" b="1" dirty="0" smtClean="0"/>
              <a:t>bizonytalan</a:t>
            </a:r>
            <a:r>
              <a:rPr lang="hu-HU" b="1" dirty="0"/>
              <a:t>, hogy a kritikus esemény valaha is </a:t>
            </a:r>
            <a:r>
              <a:rPr lang="hu-HU" b="1" dirty="0" smtClean="0"/>
              <a:t>bekövetkezik</a:t>
            </a:r>
          </a:p>
          <a:p>
            <a:pPr marL="0" indent="0">
              <a:buNone/>
            </a:pPr>
            <a:r>
              <a:rPr lang="hu-HU" b="1" dirty="0" smtClean="0"/>
              <a:t>(pl. </a:t>
            </a:r>
            <a:r>
              <a:rPr lang="hu-HU" b="1" dirty="0"/>
              <a:t>a munkahely elvesztése, </a:t>
            </a:r>
            <a:r>
              <a:rPr lang="hu-HU" b="1" dirty="0" smtClean="0"/>
              <a:t>megbetegedés</a:t>
            </a:r>
            <a:r>
              <a:rPr lang="hu-HU" b="1" dirty="0"/>
              <a:t>, </a:t>
            </a:r>
            <a:r>
              <a:rPr lang="hu-HU" b="1" dirty="0" smtClean="0"/>
              <a:t>elszegényedés)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b="1" dirty="0"/>
              <a:t>a megküzdés maga a bizonytalan kockázatokra történő felkészülés (pl. biztosítást kötnek, pénzt tesznek félre, megbízható támogató kapcsolatokat alakítanak ki stb.)</a:t>
            </a:r>
          </a:p>
          <a:p>
            <a:r>
              <a:rPr lang="hu-HU" b="1" dirty="0"/>
              <a:t>:</a:t>
            </a:r>
            <a:r>
              <a:rPr lang="hu-HU" b="1" u="sng" dirty="0"/>
              <a:t>lényege</a:t>
            </a:r>
            <a:r>
              <a:rPr lang="hu-HU" b="1" dirty="0"/>
              <a:t> megfelelő erőforrások kialakítása; „okos előrelátás”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40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620688"/>
            <a:ext cx="9913167" cy="5688632"/>
          </a:xfrm>
        </p:spPr>
        <p:txBody>
          <a:bodyPr>
            <a:normAutofit/>
          </a:bodyPr>
          <a:lstStyle/>
          <a:p>
            <a:endParaRPr lang="hu-HU" b="1" dirty="0"/>
          </a:p>
          <a:p>
            <a:pPr marL="0" indent="0">
              <a:buNone/>
            </a:pPr>
            <a:r>
              <a:rPr lang="hu-HU" b="1" i="1" dirty="0">
                <a:solidFill>
                  <a:srgbClr val="C00000"/>
                </a:solidFill>
              </a:rPr>
              <a:t>Proaktív </a:t>
            </a:r>
            <a:r>
              <a:rPr lang="hu-HU" b="1" i="1" dirty="0" smtClean="0">
                <a:solidFill>
                  <a:srgbClr val="C00000"/>
                </a:solidFill>
              </a:rPr>
              <a:t>megküzdés</a:t>
            </a:r>
            <a:r>
              <a:rPr lang="hu-HU" b="1" dirty="0" smtClean="0"/>
              <a:t> </a:t>
            </a:r>
          </a:p>
          <a:p>
            <a:pPr marL="0" indent="0">
              <a:buNone/>
            </a:pPr>
            <a:endParaRPr lang="hu-HU" b="1" dirty="0" smtClean="0"/>
          </a:p>
          <a:p>
            <a:pPr marL="342900" indent="-342900">
              <a:buFontTx/>
              <a:buChar char="-"/>
            </a:pPr>
            <a:r>
              <a:rPr lang="hu-HU" b="1" dirty="0" smtClean="0"/>
              <a:t>távoli </a:t>
            </a:r>
            <a:r>
              <a:rPr lang="hu-HU" b="1" dirty="0"/>
              <a:t>perspektíváról és bizonytalan kockázatokról van </a:t>
            </a:r>
            <a:r>
              <a:rPr lang="hu-HU" b="1" dirty="0" smtClean="0"/>
              <a:t>szó</a:t>
            </a:r>
          </a:p>
          <a:p>
            <a:pPr marL="342900" indent="-342900">
              <a:buFontTx/>
              <a:buChar char="-"/>
            </a:pPr>
            <a:r>
              <a:rPr lang="hu-HU" b="1" dirty="0" smtClean="0"/>
              <a:t>a </a:t>
            </a:r>
            <a:r>
              <a:rPr lang="hu-HU" b="1" dirty="0"/>
              <a:t>viselkedés hasonló a megelőző megküzdéshez. A személy általános megküzdési erőforrásokat alakít ki az élet lehetséges problémáinak </a:t>
            </a:r>
            <a:r>
              <a:rPr lang="hu-HU" b="1" dirty="0" smtClean="0"/>
              <a:t>kezelésére</a:t>
            </a:r>
          </a:p>
          <a:p>
            <a:pPr marL="0" indent="0">
              <a:buNone/>
            </a:pPr>
            <a:r>
              <a:rPr lang="hu-HU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hu-HU" b="1" dirty="0" smtClean="0"/>
              <a:t>döntő </a:t>
            </a:r>
            <a:r>
              <a:rPr lang="hu-HU" b="1" dirty="0"/>
              <a:t>a kognitív értékelés pozitív jellege, mivel itt a hajtóerő a kitűzött életcélokból adódó </a:t>
            </a:r>
            <a:r>
              <a:rPr lang="hu-HU" b="1" dirty="0" smtClean="0"/>
              <a:t>kihívások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096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836712"/>
            <a:ext cx="9913167" cy="5544616"/>
          </a:xfrm>
        </p:spPr>
        <p:txBody>
          <a:bodyPr/>
          <a:lstStyle/>
          <a:p>
            <a:r>
              <a:rPr lang="hu-HU" b="1" dirty="0"/>
              <a:t>a</a:t>
            </a:r>
            <a:r>
              <a:rPr lang="hu-HU" b="1" dirty="0" smtClean="0"/>
              <a:t> proaktív </a:t>
            </a:r>
            <a:r>
              <a:rPr lang="hu-HU" b="1" dirty="0"/>
              <a:t>megküzdés a helyzet javítására való törekvés, az életfeltételek optimalizálása, és a teljesítmények színvonalának </a:t>
            </a:r>
            <a:r>
              <a:rPr lang="hu-HU" b="1" dirty="0" smtClean="0"/>
              <a:t>növelése</a:t>
            </a:r>
          </a:p>
          <a:p>
            <a:endParaRPr lang="hu-HU" b="1" dirty="0"/>
          </a:p>
          <a:p>
            <a:r>
              <a:rPr lang="hu-HU" b="1" dirty="0" smtClean="0"/>
              <a:t>a proaktív </a:t>
            </a:r>
            <a:r>
              <a:rPr lang="hu-HU" b="1" dirty="0"/>
              <a:t>megküzdést segíti a személyes </a:t>
            </a:r>
            <a:r>
              <a:rPr lang="hu-HU" b="1" dirty="0" smtClean="0"/>
              <a:t>hatékonyság, </a:t>
            </a:r>
            <a:r>
              <a:rPr lang="hu-HU" b="1" dirty="0"/>
              <a:t>tehát az az optimista meggyőződés, hogy képesek vagyunk nehéz célokat is elérni, és az ennek során a jelentkező nehézségeket, akadályokat </a:t>
            </a:r>
            <a:r>
              <a:rPr lang="hu-HU" b="1" dirty="0" smtClean="0"/>
              <a:t>kezelni</a:t>
            </a:r>
            <a:endParaRPr lang="hu-HU" b="1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71" y="4077072"/>
            <a:ext cx="2075047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pPr algn="ctr"/>
            <a:r>
              <a:rPr lang="hu-HU" sz="3200" b="1" i="1" dirty="0"/>
              <a:t>Stresszhez kapcsolódó személyes növekedés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5860" y="1484784"/>
            <a:ext cx="10369151" cy="4687416"/>
          </a:xfrm>
        </p:spPr>
        <p:txBody>
          <a:bodyPr/>
          <a:lstStyle/>
          <a:p>
            <a:r>
              <a:rPr lang="hu-HU" b="1" dirty="0"/>
              <a:t>az emberek egy része a nehéz élethelyzetekkel történő megküzdés során </a:t>
            </a:r>
            <a:r>
              <a:rPr lang="hu-HU" b="1" i="1" dirty="0"/>
              <a:t>személyes növekedést </a:t>
            </a:r>
            <a:r>
              <a:rPr lang="hu-HU" b="1" dirty="0"/>
              <a:t>él át (Tennen, </a:t>
            </a:r>
            <a:r>
              <a:rPr lang="hu-HU" b="1" dirty="0" err="1"/>
              <a:t>Affleck</a:t>
            </a:r>
            <a:r>
              <a:rPr lang="hu-HU" b="1" dirty="0"/>
              <a:t>, </a:t>
            </a:r>
            <a:r>
              <a:rPr lang="hu-HU" b="1" dirty="0" smtClean="0"/>
              <a:t>1999)</a:t>
            </a:r>
          </a:p>
          <a:p>
            <a:endParaRPr lang="hu-HU" b="1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u-HU" b="1" dirty="0" smtClean="0">
                <a:sym typeface="Wingdings" panose="05000000000000000000" pitchFamily="2" charset="2"/>
              </a:rPr>
              <a:t>a</a:t>
            </a:r>
            <a:r>
              <a:rPr lang="hu-HU" b="1" dirty="0" smtClean="0"/>
              <a:t> </a:t>
            </a:r>
            <a:r>
              <a:rPr lang="hu-HU" b="1" dirty="0"/>
              <a:t>gondolkodás rugalmasabbá válásával lehet </a:t>
            </a:r>
            <a:r>
              <a:rPr lang="hu-HU" b="1" dirty="0" smtClean="0"/>
              <a:t>összefüggésben</a:t>
            </a:r>
          </a:p>
          <a:p>
            <a:pPr marL="342900" indent="-342900"/>
            <a:r>
              <a:rPr lang="hu-HU" b="1" dirty="0" smtClean="0"/>
              <a:t>a </a:t>
            </a:r>
            <a:r>
              <a:rPr lang="hu-HU" b="1" dirty="0"/>
              <a:t>megküzdés folyamatában az egyes stádiumok közötti előre és visszafelé történő haladás a </a:t>
            </a:r>
            <a:r>
              <a:rPr lang="hu-HU" b="1" dirty="0" err="1"/>
              <a:t>stresszorral</a:t>
            </a:r>
            <a:r>
              <a:rPr lang="hu-HU" b="1" dirty="0"/>
              <a:t> szembeni megküzdési módok váltogatását teszi </a:t>
            </a:r>
            <a:r>
              <a:rPr lang="hu-HU" b="1" dirty="0" smtClean="0"/>
              <a:t>szükségessé</a:t>
            </a:r>
          </a:p>
          <a:p>
            <a:pPr marL="342900" indent="-342900"/>
            <a:endParaRPr lang="hu-HU" b="1" dirty="0" smtClean="0"/>
          </a:p>
          <a:p>
            <a:pPr marL="342900" indent="-342900"/>
            <a:r>
              <a:rPr lang="hu-HU" b="1" dirty="0" smtClean="0"/>
              <a:t>az </a:t>
            </a:r>
            <a:r>
              <a:rPr lang="hu-HU" b="1" dirty="0"/>
              <a:t>adaptív megküzdés legfontosabb jellemzője a </a:t>
            </a:r>
            <a:r>
              <a:rPr lang="hu-HU" b="1" dirty="0" smtClean="0"/>
              <a:t>rugalmassága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24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548680"/>
            <a:ext cx="9601200" cy="5623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u="sng" dirty="0"/>
              <a:t>A megterhelő gondolatok együtt járhatnak</a:t>
            </a:r>
            <a:r>
              <a:rPr lang="hu-HU" dirty="0"/>
              <a:t>: </a:t>
            </a:r>
          </a:p>
          <a:p>
            <a:pPr lvl="0"/>
            <a:r>
              <a:rPr lang="hu-HU" dirty="0"/>
              <a:t>szorongással – reális vagy irreális súlyos fenyegetettség </a:t>
            </a:r>
            <a:r>
              <a:rPr lang="hu-HU" dirty="0" smtClean="0"/>
              <a:t>esetén;</a:t>
            </a:r>
            <a:endParaRPr lang="hu-HU" dirty="0"/>
          </a:p>
          <a:p>
            <a:pPr lvl="0"/>
            <a:r>
              <a:rPr lang="hu-HU" dirty="0"/>
              <a:t>bűntudattal – súlyos lelkiismereti terhek </a:t>
            </a:r>
            <a:r>
              <a:rPr lang="hu-HU" dirty="0" smtClean="0"/>
              <a:t>esetén;</a:t>
            </a:r>
            <a:endParaRPr lang="hu-HU" dirty="0"/>
          </a:p>
          <a:p>
            <a:pPr lvl="0"/>
            <a:r>
              <a:rPr lang="hu-HU" dirty="0"/>
              <a:t>szégyennel vagy a sértettség érzésével – az önbecsülés vagy a személyes integritás súlyos </a:t>
            </a:r>
            <a:r>
              <a:rPr lang="hu-HU" dirty="0" smtClean="0"/>
              <a:t>megsértésekor;</a:t>
            </a:r>
            <a:endParaRPr lang="hu-HU" dirty="0"/>
          </a:p>
          <a:p>
            <a:pPr lvl="0"/>
            <a:r>
              <a:rPr lang="hu-HU" dirty="0"/>
              <a:t>testi-lelki </a:t>
            </a:r>
            <a:r>
              <a:rPr lang="hu-HU" dirty="0" smtClean="0"/>
              <a:t>fájdalommal;</a:t>
            </a:r>
          </a:p>
          <a:p>
            <a:pPr lvl="0"/>
            <a:endParaRPr lang="hu-HU" dirty="0" smtClean="0"/>
          </a:p>
          <a:p>
            <a:pPr marL="0" indent="0">
              <a:buNone/>
            </a:pPr>
            <a:r>
              <a:rPr lang="hu-HU" b="1" u="sng" dirty="0" smtClean="0"/>
              <a:t>A megterhelésekre </a:t>
            </a:r>
            <a:r>
              <a:rPr lang="hu-HU" b="1" u="sng" dirty="0"/>
              <a:t>adott reakció: </a:t>
            </a:r>
            <a:endParaRPr lang="hu-HU" u="sng" dirty="0"/>
          </a:p>
          <a:p>
            <a:pPr lvl="0"/>
            <a:r>
              <a:rPr lang="hu-HU" b="1" i="1" dirty="0"/>
              <a:t>konfrontáció</a:t>
            </a:r>
            <a:r>
              <a:rPr lang="hu-HU" dirty="0"/>
              <a:t> (</a:t>
            </a:r>
            <a:r>
              <a:rPr lang="hu-HU" dirty="0" smtClean="0"/>
              <a:t>kísérlet </a:t>
            </a:r>
            <a:r>
              <a:rPr lang="hu-HU" dirty="0"/>
              <a:t>az okok kiküszöbölésére) vagy a helyzet aktív elkerülése, </a:t>
            </a:r>
            <a:r>
              <a:rPr lang="hu-HU" dirty="0" smtClean="0"/>
              <a:t>menekülés;</a:t>
            </a:r>
            <a:endParaRPr lang="hu-HU" dirty="0"/>
          </a:p>
          <a:p>
            <a:pPr lvl="0"/>
            <a:r>
              <a:rPr lang="hu-HU" dirty="0"/>
              <a:t>ha ez nem lehetséges, az egyén </a:t>
            </a:r>
            <a:r>
              <a:rPr lang="hu-HU" i="1" dirty="0"/>
              <a:t>önmagát igyekszik </a:t>
            </a:r>
            <a:r>
              <a:rPr lang="hu-HU" b="1" i="1" dirty="0"/>
              <a:t>stabilizálni</a:t>
            </a:r>
            <a:r>
              <a:rPr lang="hu-HU" b="1" dirty="0"/>
              <a:t>,</a:t>
            </a:r>
            <a:r>
              <a:rPr lang="hu-HU" dirty="0"/>
              <a:t> hogy a megterheléseket el tudja </a:t>
            </a:r>
            <a:r>
              <a:rPr lang="hu-HU" dirty="0" smtClean="0"/>
              <a:t>viselni </a:t>
            </a:r>
            <a:endParaRPr lang="hu-HU" dirty="0"/>
          </a:p>
          <a:p>
            <a:pPr marL="0" lvl="0" indent="0">
              <a:buNone/>
            </a:pPr>
            <a:endParaRPr lang="hu-HU" dirty="0" smtClean="0"/>
          </a:p>
          <a:p>
            <a:pPr lvl="0"/>
            <a:endParaRPr lang="hu-HU" dirty="0"/>
          </a:p>
          <a:p>
            <a:pPr marL="0" lv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58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9916" y="908720"/>
            <a:ext cx="9649071" cy="5263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b="1" dirty="0" smtClean="0"/>
              <a:t>a </a:t>
            </a:r>
            <a:r>
              <a:rPr lang="hu-HU" b="1" dirty="0"/>
              <a:t>fenyegető tényezők semlegesítésére a dekompenzációtól fenyegetett személy jellegzetes alkalmazkodási és megküzdési mechanizmusokat használ. Ezek feladata: </a:t>
            </a:r>
          </a:p>
          <a:p>
            <a:pPr marL="0" indent="0">
              <a:buNone/>
            </a:pPr>
            <a:r>
              <a:rPr lang="hu-HU" b="1" dirty="0"/>
              <a:t> </a:t>
            </a:r>
          </a:p>
          <a:p>
            <a:pPr lvl="0"/>
            <a:r>
              <a:rPr lang="hu-HU" b="1" dirty="0"/>
              <a:t>a feszültség </a:t>
            </a:r>
            <a:r>
              <a:rPr lang="hu-HU" b="1" dirty="0" smtClean="0"/>
              <a:t>csökkentése</a:t>
            </a:r>
            <a:r>
              <a:rPr lang="hu-HU" b="1" dirty="0"/>
              <a:t>;</a:t>
            </a:r>
          </a:p>
          <a:p>
            <a:pPr lvl="0"/>
            <a:r>
              <a:rPr lang="hu-HU" b="1" dirty="0"/>
              <a:t>az önkontroll </a:t>
            </a:r>
            <a:r>
              <a:rPr lang="hu-HU" b="1" dirty="0" smtClean="0"/>
              <a:t>erősítése;</a:t>
            </a:r>
            <a:endParaRPr lang="hu-HU" b="1" dirty="0"/>
          </a:p>
          <a:p>
            <a:pPr lvl="0"/>
            <a:r>
              <a:rPr lang="hu-HU" b="1" dirty="0"/>
              <a:t>a személyes integritás megőrzése.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3674962"/>
            <a:ext cx="3289548" cy="24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r>
              <a:rPr lang="hu-HU" b="1" dirty="0" smtClean="0"/>
              <a:t>…ha dekompenzálódik…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1484784"/>
            <a:ext cx="9985175" cy="5112568"/>
          </a:xfrm>
        </p:spPr>
        <p:txBody>
          <a:bodyPr/>
          <a:lstStyle/>
          <a:p>
            <a:r>
              <a:rPr lang="hu-HU" b="1" dirty="0"/>
              <a:t>az egyén (átmenetileg) elveszíti befolyásolási lehetőségeit és ezzel szociális alkalmazkodó és megküzdő </a:t>
            </a:r>
            <a:r>
              <a:rPr lang="hu-HU" b="1" dirty="0" smtClean="0"/>
              <a:t>képességét:</a:t>
            </a:r>
            <a:endParaRPr lang="hu-HU" b="1" dirty="0"/>
          </a:p>
          <a:p>
            <a:pPr lvl="0"/>
            <a:r>
              <a:rPr lang="hu-HU" b="1" dirty="0"/>
              <a:t>a</a:t>
            </a:r>
            <a:r>
              <a:rPr lang="hu-HU" b="1" dirty="0" smtClean="0"/>
              <a:t>z </a:t>
            </a:r>
            <a:r>
              <a:rPr lang="hu-HU" b="1" dirty="0"/>
              <a:t>egyén zavartnak tűnik, impulzívan viselkedik, </a:t>
            </a:r>
            <a:r>
              <a:rPr lang="hu-HU" b="1" i="1" dirty="0"/>
              <a:t>kontrollálatlanul szorong</a:t>
            </a:r>
            <a:r>
              <a:rPr lang="hu-HU" b="1" dirty="0"/>
              <a:t>, </a:t>
            </a:r>
            <a:r>
              <a:rPr lang="hu-HU" b="1" dirty="0" smtClean="0"/>
              <a:t>kétségbeesik, vagy </a:t>
            </a:r>
            <a:endParaRPr lang="hu-HU" b="1" dirty="0"/>
          </a:p>
          <a:p>
            <a:pPr lvl="0"/>
            <a:r>
              <a:rPr lang="hu-HU" b="1" i="1" dirty="0"/>
              <a:t>regresszíven</a:t>
            </a:r>
            <a:r>
              <a:rPr lang="hu-HU" b="1" dirty="0"/>
              <a:t> </a:t>
            </a:r>
            <a:r>
              <a:rPr lang="hu-HU" b="1" dirty="0" smtClean="0"/>
              <a:t>viselkedik</a:t>
            </a:r>
            <a:r>
              <a:rPr lang="hu-HU" b="1" dirty="0"/>
              <a:t>, ami hirtelen indulatokban, sírásban vagy akár gondolkodásának durva torzításaiban, helyzethez nem illő megnyilvánulásaiban is </a:t>
            </a:r>
            <a:r>
              <a:rPr lang="hu-HU" b="1" dirty="0" smtClean="0"/>
              <a:t>megmutatkozhat; </a:t>
            </a:r>
            <a:endParaRPr lang="hu-HU" b="1" dirty="0"/>
          </a:p>
          <a:p>
            <a:pPr lvl="0"/>
            <a:r>
              <a:rPr lang="hu-HU" b="1" dirty="0"/>
              <a:t>a</a:t>
            </a:r>
            <a:r>
              <a:rPr lang="hu-HU" b="1" dirty="0" smtClean="0"/>
              <a:t> </a:t>
            </a:r>
            <a:r>
              <a:rPr lang="hu-HU" b="1" dirty="0"/>
              <a:t>kontrollálatlan viselkedés a </a:t>
            </a:r>
            <a:r>
              <a:rPr lang="hu-HU" b="1" i="1" dirty="0"/>
              <a:t>környezet</a:t>
            </a:r>
            <a:r>
              <a:rPr lang="hu-HU" b="1" dirty="0"/>
              <a:t>ben nyugtalanságot vált ki. Pozitív esetben a hozzátartozók a meggyengült elhárító- és kontroll-funkciókat erősítik vagy azokat átmenetileg átveszik (megnyugtatás, vigasztalás, gyógyszeres nyugtatás, </a:t>
            </a:r>
            <a:r>
              <a:rPr lang="hu-HU" b="1" dirty="0" smtClean="0"/>
              <a:t>kórházba utalás, stb.)</a:t>
            </a:r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925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/>
          <a:lstStyle/>
          <a:p>
            <a:r>
              <a:rPr lang="hu-HU" b="1" dirty="0"/>
              <a:t>A megküzdés pszichológiájának </a:t>
            </a:r>
            <a:r>
              <a:rPr lang="hu-HU" b="1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2" y="1700808"/>
            <a:ext cx="10489232" cy="4824536"/>
          </a:xfrm>
        </p:spPr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egterhelő helyzetekre adott reakciók </a:t>
            </a:r>
            <a:r>
              <a:rPr lang="hu-HU" dirty="0" smtClean="0">
                <a:sym typeface="Wingdings" panose="05000000000000000000" pitchFamily="2" charset="2"/>
              </a:rPr>
              <a:t> Freud írta le először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ELHÁRÍTÁS (ELFOJTÁS)</a:t>
            </a:r>
          </a:p>
          <a:p>
            <a:pPr marL="342900" indent="-342900"/>
            <a:r>
              <a:rPr lang="hu-HU" dirty="0"/>
              <a:t>Freud elsősorban az </a:t>
            </a:r>
            <a:r>
              <a:rPr lang="hu-HU" b="1" dirty="0"/>
              <a:t>agresszív </a:t>
            </a:r>
            <a:r>
              <a:rPr lang="hu-HU" dirty="0"/>
              <a:t>és </a:t>
            </a:r>
            <a:r>
              <a:rPr lang="hu-HU" b="1" dirty="0"/>
              <a:t>szexuális </a:t>
            </a:r>
            <a:r>
              <a:rPr lang="hu-HU" dirty="0"/>
              <a:t>késztetések okozta feszültség kezelésével </a:t>
            </a:r>
            <a:r>
              <a:rPr lang="hu-HU" dirty="0" smtClean="0"/>
              <a:t>kapcsolatban használta </a:t>
            </a:r>
            <a:r>
              <a:rPr lang="hu-HU" dirty="0"/>
              <a:t>az elhárítás </a:t>
            </a:r>
            <a:r>
              <a:rPr lang="hu-HU" dirty="0" smtClean="0"/>
              <a:t>elméletét</a:t>
            </a:r>
          </a:p>
          <a:p>
            <a:pPr marL="342900" indent="-342900"/>
            <a:endParaRPr lang="hu-HU" dirty="0"/>
          </a:p>
          <a:p>
            <a:pPr marL="342900" indent="-342900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freudi felfogás </a:t>
            </a:r>
            <a:r>
              <a:rPr lang="hu-HU" dirty="0" smtClean="0"/>
              <a:t>hagyományaként az elhárításokat </a:t>
            </a:r>
            <a:r>
              <a:rPr lang="hu-HU" dirty="0"/>
              <a:t>tudattalan </a:t>
            </a:r>
            <a:r>
              <a:rPr lang="hu-HU" dirty="0" err="1" smtClean="0"/>
              <a:t>énvédő</a:t>
            </a:r>
            <a:r>
              <a:rPr lang="hu-HU" dirty="0" smtClean="0"/>
              <a:t> mechanizmusokként is használták</a:t>
            </a:r>
          </a:p>
          <a:p>
            <a:pPr marL="342900" indent="-342900"/>
            <a:r>
              <a:rPr lang="hu-HU" dirty="0"/>
              <a:t>a</a:t>
            </a:r>
            <a:r>
              <a:rPr lang="hu-HU" dirty="0" smtClean="0"/>
              <a:t>z első rendszerezést </a:t>
            </a:r>
            <a:r>
              <a:rPr lang="hu-HU" b="1" dirty="0" smtClean="0"/>
              <a:t>A. Freud </a:t>
            </a:r>
            <a:r>
              <a:rPr lang="hu-HU" dirty="0" smtClean="0"/>
              <a:t>írta le </a:t>
            </a:r>
            <a:r>
              <a:rPr lang="hu-HU" dirty="0" smtClean="0">
                <a:sym typeface="Wingdings" panose="05000000000000000000" pitchFamily="2" charset="2"/>
              </a:rPr>
              <a:t> külső és belső fenyegetettséggel szembeni védekezés = </a:t>
            </a:r>
            <a:r>
              <a:rPr lang="hu-HU" b="1" dirty="0" smtClean="0">
                <a:sym typeface="Wingdings" panose="05000000000000000000" pitchFamily="2" charset="2"/>
              </a:rPr>
              <a:t>ELHÁRÍTÓ MECHANIZMUSOK</a:t>
            </a:r>
            <a:endParaRPr lang="hu-HU" b="1" dirty="0" smtClean="0"/>
          </a:p>
          <a:p>
            <a:pPr marL="342900" indent="-34290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83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548680"/>
            <a:ext cx="9601200" cy="5623520"/>
          </a:xfrm>
        </p:spPr>
        <p:txBody>
          <a:bodyPr/>
          <a:lstStyle/>
          <a:p>
            <a:r>
              <a:rPr lang="hu-HU" b="1" i="1" dirty="0"/>
              <a:t>elhárító </a:t>
            </a:r>
            <a:r>
              <a:rPr lang="hu-HU" b="1" i="1" dirty="0" smtClean="0"/>
              <a:t>mechanizmusok = védekező </a:t>
            </a:r>
            <a:r>
              <a:rPr lang="hu-HU" b="1" i="1" dirty="0"/>
              <a:t>mechanizmusok </a:t>
            </a:r>
            <a:r>
              <a:rPr lang="hu-HU" b="1" i="1" dirty="0" smtClean="0"/>
              <a:t>= </a:t>
            </a:r>
            <a:r>
              <a:rPr lang="hu-HU" b="1" i="1" dirty="0" err="1" smtClean="0"/>
              <a:t>énvédő</a:t>
            </a:r>
            <a:r>
              <a:rPr lang="hu-HU" b="1" i="1" dirty="0" smtClean="0"/>
              <a:t> </a:t>
            </a:r>
            <a:r>
              <a:rPr lang="hu-HU" b="1" i="1" dirty="0" err="1" smtClean="0"/>
              <a:t>mechanizmusok</a:t>
            </a:r>
            <a:endParaRPr lang="hu-HU" b="1" i="1" dirty="0" smtClean="0"/>
          </a:p>
          <a:p>
            <a:pPr marL="0" indent="0">
              <a:buNone/>
            </a:pPr>
            <a:r>
              <a:rPr lang="hu-HU" dirty="0" smtClean="0"/>
              <a:t>(elfojtás</a:t>
            </a:r>
            <a:r>
              <a:rPr lang="hu-HU" dirty="0"/>
              <a:t>, regresszió, izoláció, reakcióképzés, meg nem történtté tevés, </a:t>
            </a:r>
            <a:r>
              <a:rPr lang="hu-HU" dirty="0" err="1"/>
              <a:t>introjekció</a:t>
            </a:r>
            <a:r>
              <a:rPr lang="hu-HU" dirty="0"/>
              <a:t>, projekció, </a:t>
            </a:r>
            <a:r>
              <a:rPr lang="hu-HU" dirty="0" smtClean="0"/>
              <a:t>szublimáció</a:t>
            </a:r>
            <a:r>
              <a:rPr lang="hu-HU" dirty="0"/>
              <a:t>)</a:t>
            </a:r>
            <a:endParaRPr lang="hu-HU" dirty="0" smtClean="0"/>
          </a:p>
          <a:p>
            <a:endParaRPr lang="hu-HU" i="1" dirty="0"/>
          </a:p>
          <a:p>
            <a:pPr marL="342900" indent="-342900"/>
            <a:r>
              <a:rPr lang="hu-HU" b="1" i="1" dirty="0" smtClean="0"/>
              <a:t>A. Freud </a:t>
            </a:r>
            <a:r>
              <a:rPr lang="hu-HU" b="1" i="1" dirty="0"/>
              <a:t> </a:t>
            </a:r>
            <a:r>
              <a:rPr lang="hu-HU" b="1" dirty="0" smtClean="0"/>
              <a:t>bővíti ki az elhárító mechanizmusok körét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</a:p>
          <a:p>
            <a:pPr marL="342900" indent="-342900"/>
            <a:r>
              <a:rPr lang="hu-HU" b="1" dirty="0" err="1"/>
              <a:t>i</a:t>
            </a:r>
            <a:r>
              <a:rPr lang="hu-HU" b="1" dirty="0" err="1" smtClean="0"/>
              <a:t>ntellektualizáció</a:t>
            </a:r>
            <a:r>
              <a:rPr lang="hu-HU" b="1" dirty="0"/>
              <a:t>;</a:t>
            </a:r>
            <a:endParaRPr lang="hu-HU" b="1" dirty="0" smtClean="0"/>
          </a:p>
          <a:p>
            <a:r>
              <a:rPr lang="hu-HU" b="1" dirty="0" smtClean="0"/>
              <a:t>azonosulás </a:t>
            </a:r>
            <a:r>
              <a:rPr lang="hu-HU" b="1" dirty="0"/>
              <a:t>az </a:t>
            </a:r>
            <a:r>
              <a:rPr lang="hu-HU" b="1" dirty="0" smtClean="0"/>
              <a:t>agresszorral;</a:t>
            </a:r>
          </a:p>
          <a:p>
            <a:r>
              <a:rPr lang="hu-HU" b="1" dirty="0"/>
              <a:t>t</a:t>
            </a:r>
            <a:r>
              <a:rPr lang="hu-HU" b="1" dirty="0" smtClean="0"/>
              <a:t>agadás;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52" y="4149080"/>
            <a:ext cx="2857500" cy="2381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3680073"/>
            <a:ext cx="1963510" cy="28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836712"/>
            <a:ext cx="9601200" cy="5335488"/>
          </a:xfrm>
        </p:spPr>
        <p:txBody>
          <a:bodyPr/>
          <a:lstStyle/>
          <a:p>
            <a:r>
              <a:rPr lang="hu-HU" b="1" i="1" dirty="0"/>
              <a:t>Norma </a:t>
            </a:r>
            <a:r>
              <a:rPr lang="hu-HU" b="1" i="1" dirty="0" smtClean="0"/>
              <a:t>Hahn (1977) </a:t>
            </a:r>
            <a:r>
              <a:rPr lang="hu-HU" b="1" dirty="0" smtClean="0"/>
              <a:t>az </a:t>
            </a:r>
            <a:r>
              <a:rPr lang="hu-HU" b="1" dirty="0"/>
              <a:t>elhárítást és a megküzdést élesen elkülönítette </a:t>
            </a:r>
            <a:r>
              <a:rPr lang="hu-HU" b="1" dirty="0" smtClean="0"/>
              <a:t>egymástól</a:t>
            </a:r>
          </a:p>
          <a:p>
            <a:pPr marL="0" indent="0">
              <a:buNone/>
            </a:pPr>
            <a:r>
              <a:rPr lang="hu-HU" b="1" dirty="0" smtClean="0"/>
              <a:t>ELHÁRÍTÁSOK: múltbeli </a:t>
            </a:r>
            <a:r>
              <a:rPr lang="hu-HU" b="1" dirty="0"/>
              <a:t>eseményekhez kötődnek, tudattalanok, torzítják a valóságot</a:t>
            </a:r>
            <a:r>
              <a:rPr lang="hu-HU" b="1" dirty="0" smtClean="0"/>
              <a:t>, </a:t>
            </a:r>
            <a:r>
              <a:rPr lang="hu-HU" b="1" dirty="0"/>
              <a:t>működésükre a </a:t>
            </a:r>
            <a:r>
              <a:rPr lang="hu-HU" b="1" dirty="0" err="1"/>
              <a:t>rigiditás</a:t>
            </a:r>
            <a:r>
              <a:rPr lang="hu-HU" b="1" dirty="0"/>
              <a:t> </a:t>
            </a:r>
            <a:r>
              <a:rPr lang="hu-HU" b="1" dirty="0" smtClean="0"/>
              <a:t>jellemző;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MEGKÜZDÉSEK: </a:t>
            </a:r>
            <a:r>
              <a:rPr lang="hu-HU" b="1" dirty="0"/>
              <a:t>jövőre orientáltak, rugalmasak, nagyrészt tudatosak, s figyelembe veszik a </a:t>
            </a:r>
            <a:r>
              <a:rPr lang="hu-HU" b="1" dirty="0" smtClean="0"/>
              <a:t>realitást</a:t>
            </a:r>
          </a:p>
          <a:p>
            <a:pPr marL="0" indent="0">
              <a:buNone/>
            </a:pPr>
            <a:endParaRPr lang="hu-HU" b="1" dirty="0" smtClean="0"/>
          </a:p>
          <a:p>
            <a:pPr marL="342900" indent="-342900"/>
            <a:r>
              <a:rPr lang="hu-HU" b="1" dirty="0" smtClean="0"/>
              <a:t>újabb </a:t>
            </a:r>
            <a:r>
              <a:rPr lang="hu-HU" b="1" dirty="0"/>
              <a:t>szerzők, mint </a:t>
            </a:r>
            <a:r>
              <a:rPr lang="hu-HU" b="1" dirty="0" err="1"/>
              <a:t>Shelly</a:t>
            </a:r>
            <a:r>
              <a:rPr lang="hu-HU" b="1" dirty="0"/>
              <a:t> Taylor (1999), hasonló módon különíti el a pozitív illúziókon alapuló megküzdéseket az </a:t>
            </a:r>
            <a:r>
              <a:rPr lang="hu-HU" b="1" dirty="0" err="1"/>
              <a:t>elhárítómechanizmusoktól</a:t>
            </a:r>
            <a:r>
              <a:rPr lang="hu-HU" b="1" dirty="0"/>
              <a:t>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9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1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945012"/>
              </p:ext>
            </p:extLst>
          </p:nvPr>
        </p:nvGraphicFramePr>
        <p:xfrm>
          <a:off x="1269876" y="188913"/>
          <a:ext cx="10369151" cy="6489945"/>
        </p:xfrm>
        <a:graphic>
          <a:graphicData uri="http://schemas.openxmlformats.org/drawingml/2006/table">
            <a:tbl>
              <a:tblPr/>
              <a:tblGrid>
                <a:gridCol w="5184574"/>
                <a:gridCol w="5184577"/>
              </a:tblGrid>
              <a:tr h="508662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Megküzdés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Elhárítás</a:t>
                      </a:r>
                      <a:endParaRPr kumimoji="0" lang="hu-HU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1785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Stresszkutatásból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levezetett fogalom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Realitásra orientált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Célja adaptív: a külvilághoz történő alkalmazkodás vagy annak megváltoztatása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negatív emóciók tudatos kontrollja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Viselkedésre, </a:t>
                      </a: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kogníciókra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vagy emóciókra vonatkozik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Én tudatos része működteti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Helyzetenként változik, rugalmas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jelenre orientált, kreatív „stratégiák“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Általában célszerű, hatékony, adaptív viselkedés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Pszichoanalitikus fogalom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Csak feltételesen racionális, belső konfliktus feldolgozás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Célja: </a:t>
                      </a: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intrapszichés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stabilizálás,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a konfliktusok semlegesítése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negatív érzelmek tudatosulásának megakadályozása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Intrapszichés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érzelmi szabályozás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Én tudattalan része működteti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élettörténetileg kialakult személyiségszerkezetben gyökerezik, merev, sztereotip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múltra orientált, korábbi „mechanizmusok“ ismétlése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Gyakran diszfunkcionális, kevéssé optimális konfliktusmegoldás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7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ékés (16x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0_TF02801109_TF02801109.potx" id="{62AB0005-D2E2-46B4-81BD-D158CD6E945C}" vid="{1962E43D-EB8D-436F-B035-984A3B51D821}"/>
    </a:ext>
  </a:extLst>
</a:theme>
</file>

<file path=ppt/theme/theme2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873beb7-5857-4685-be1f-d57550cc96c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1572</Words>
  <Application>Microsoft Office PowerPoint</Application>
  <PresentationFormat>Egyéni</PresentationFormat>
  <Paragraphs>194</Paragraphs>
  <Slides>26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Euphemia</vt:lpstr>
      <vt:lpstr>Symbol</vt:lpstr>
      <vt:lpstr>Times New Roman</vt:lpstr>
      <vt:lpstr>Wingdings</vt:lpstr>
      <vt:lpstr>Békés (16x9)</vt:lpstr>
      <vt:lpstr>MEGKÜZDÉS</vt:lpstr>
      <vt:lpstr>A megterhelő helyzetek okai </vt:lpstr>
      <vt:lpstr>PowerPoint bemutató</vt:lpstr>
      <vt:lpstr>PowerPoint bemutató</vt:lpstr>
      <vt:lpstr>…ha dekompenzálódik…</vt:lpstr>
      <vt:lpstr>A megküzdés pszichológiájának története</vt:lpstr>
      <vt:lpstr>PowerPoint bemutató</vt:lpstr>
      <vt:lpstr>PowerPoint bemutató</vt:lpstr>
      <vt:lpstr>PowerPoint bemutató</vt:lpstr>
      <vt:lpstr>PowerPoint bemutató</vt:lpstr>
      <vt:lpstr>ELHÁRÍTÓ MECHANIZMUSOK</vt:lpstr>
      <vt:lpstr>Az elhárítás lépései</vt:lpstr>
      <vt:lpstr>1. Az elviselhetetlen inger észlelésének megváltoztatása </vt:lpstr>
      <vt:lpstr>PowerPoint bemutató</vt:lpstr>
      <vt:lpstr>2. Az inger jelentőségének megváltoztatása</vt:lpstr>
      <vt:lpstr>PowerPoint bemutató</vt:lpstr>
      <vt:lpstr>3. Az inger semlegesítésére tett aktív intézkedések</vt:lpstr>
      <vt:lpstr>PowerPoint bemutató</vt:lpstr>
      <vt:lpstr>PowerPoint bemutató</vt:lpstr>
      <vt:lpstr>Megküzdés (coping)</vt:lpstr>
      <vt:lpstr>PowerPoint bemutató</vt:lpstr>
      <vt:lpstr>PowerPoint bemutató</vt:lpstr>
      <vt:lpstr>PowerPoint bemutató</vt:lpstr>
      <vt:lpstr>PowerPoint bemutató</vt:lpstr>
      <vt:lpstr>PowerPoint bemutató</vt:lpstr>
      <vt:lpstr>Stresszhez kapcsolódó személyes növekedés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MEGKÜZDÉS</dc:title>
  <dc:creator>Aranka</dc:creator>
  <cp:lastModifiedBy>Aranka</cp:lastModifiedBy>
  <cp:revision>36</cp:revision>
  <dcterms:created xsi:type="dcterms:W3CDTF">2017-04-23T20:18:38Z</dcterms:created>
  <dcterms:modified xsi:type="dcterms:W3CDTF">2017-04-26T09:47:54Z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