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67" r:id="rId9"/>
    <p:sldId id="264" r:id="rId10"/>
    <p:sldId id="263" r:id="rId11"/>
    <p:sldId id="268" r:id="rId12"/>
    <p:sldId id="294" r:id="rId13"/>
    <p:sldId id="269" r:id="rId14"/>
    <p:sldId id="271" r:id="rId15"/>
    <p:sldId id="272" r:id="rId16"/>
    <p:sldId id="273" r:id="rId17"/>
    <p:sldId id="274" r:id="rId18"/>
    <p:sldId id="275" r:id="rId19"/>
    <p:sldId id="295" r:id="rId20"/>
    <p:sldId id="270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6" r:id="rId29"/>
    <p:sldId id="283" r:id="rId30"/>
    <p:sldId id="287" r:id="rId31"/>
    <p:sldId id="297" r:id="rId32"/>
    <p:sldId id="296" r:id="rId33"/>
    <p:sldId id="288" r:id="rId34"/>
    <p:sldId id="289" r:id="rId35"/>
    <p:sldId id="290" r:id="rId36"/>
    <p:sldId id="291" r:id="rId37"/>
    <p:sldId id="292" r:id="rId38"/>
    <p:sldId id="293" r:id="rId39"/>
    <p:sldId id="27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0860"/>
    <a:srgbClr val="250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0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1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9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2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5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8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3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7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2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878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350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2196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Ox5h7N6r6k&amp;index=6&amp;list=PL_xmfKdRXv9Kspaxe1CQ38fnpkA7Oe03V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wH6F3TZmg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93368" y="1881077"/>
            <a:ext cx="8608311" cy="3258186"/>
          </a:xfrm>
        </p:spPr>
        <p:txBody>
          <a:bodyPr/>
          <a:lstStyle/>
          <a:p>
            <a:r>
              <a:rPr lang="hu-HU" sz="3600" dirty="0" smtClean="0"/>
              <a:t>NŐI ÉS FÉRFI SZABADULÁSTÖRTÉNET A </a:t>
            </a:r>
            <a:r>
              <a:rPr lang="hu-H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SZENT LÁSZLÓ LEGENDÁBAN</a:t>
            </a:r>
            <a:endParaRPr lang="hu-H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29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463640"/>
            <a:ext cx="10058400" cy="914400"/>
          </a:xfrm>
        </p:spPr>
        <p:txBody>
          <a:bodyPr>
            <a:normAutofit/>
          </a:bodyPr>
          <a:lstStyle/>
          <a:p>
            <a:r>
              <a:rPr lang="hu-HU" sz="3200" dirty="0" smtClean="0"/>
              <a:t>A LEGENDA a Képes Krónikában maradt fent: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378040"/>
            <a:ext cx="9790090" cy="4657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400" i="1" dirty="0" smtClean="0"/>
              <a:t>„Meglátott </a:t>
            </a:r>
            <a:r>
              <a:rPr lang="hu-HU" sz="2400" i="1" dirty="0"/>
              <a:t>végül Szent László herceg egy pogányt, aki egy szép magyar lányt vitt lova hátán, Szent László herceg pedig úgy gondolván, hogy az a </a:t>
            </a:r>
            <a:r>
              <a:rPr lang="hu-HU" sz="2400" i="1" dirty="0" err="1"/>
              <a:t>váradi</a:t>
            </a:r>
            <a:r>
              <a:rPr lang="hu-HU" sz="2400" i="1" dirty="0"/>
              <a:t> püspök lánya, s noha súlyosan meg volt sebesülve, tüstént üldözni kezdte lovával, melyet Szögnek nevezett. Amikor pedig már elérte volna őt, hogy lándzsájával ledöfje, semmiképpen sem volt erre képes, mivel sem az ő lova nem futott gyorsabban, sem amannak a lova nem maradt le semennyire sem, hanem mindegyre kartávolság volt a lándzsa és a kun háta között. Így kiáltott és szólt Szent László herceg a lányhoz: »Szép húgom, ragadd meg a kunt az övénél és vessed magad a földre!« Meg is tette ezt. Amidőn pedig Szent László herceg a földön fekvőt közelről lándzsával ledöfte volna, ugyanis meg akarta őt ölni, a lány nagyon kérte, hogy ne ölje meg azt, hanem engedje el. Ebből is látszik, hogy nincs hűség az asszonyokban, mivel fajtalan szerelemből kívánta őt megszabadítani. A szent herceg pedig sokáig viaskodott vele, s miután inát elvágta, megölte őt. De az a lány nem a püspök lánya volt</a:t>
            </a:r>
            <a:r>
              <a:rPr lang="hu-HU" sz="2400" i="1" dirty="0" smtClean="0"/>
              <a:t>.”</a:t>
            </a:r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42296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8315" y="530454"/>
            <a:ext cx="10058400" cy="4966094"/>
          </a:xfrm>
        </p:spPr>
        <p:txBody>
          <a:bodyPr>
            <a:normAutofit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 legenda első értelmezési szintje a kereszténység harca és győzelme a pogányság felett</a:t>
            </a:r>
            <a:endParaRPr lang="hu-HU" sz="2400" dirty="0"/>
          </a:p>
          <a:p>
            <a:r>
              <a:rPr lang="hu-HU" sz="2400" dirty="0" smtClean="0"/>
              <a:t>A eseménysora a következő:</a:t>
            </a:r>
          </a:p>
          <a:p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721217" y="1918952"/>
            <a:ext cx="107667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25042E"/>
                </a:solidFill>
              </a:rPr>
              <a:t>1. Szent </a:t>
            </a:r>
            <a:r>
              <a:rPr lang="hu-HU" sz="2400" dirty="0">
                <a:solidFill>
                  <a:srgbClr val="25042E"/>
                </a:solidFill>
              </a:rPr>
              <a:t>László herceg észrevesz egy pogány vitézt, aki egy szép magyar lányt visz lova hátán.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2. Szent </a:t>
            </a:r>
            <a:r>
              <a:rPr lang="hu-HU" sz="2400" dirty="0">
                <a:solidFill>
                  <a:srgbClr val="25042E"/>
                </a:solidFill>
              </a:rPr>
              <a:t>László herceg üldözni kezdi Szög nevű lován.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3. Amikor </a:t>
            </a:r>
            <a:r>
              <a:rPr lang="hu-HU" sz="2400" dirty="0">
                <a:solidFill>
                  <a:srgbClr val="25042E"/>
                </a:solidFill>
              </a:rPr>
              <a:t>már eléri és lándzsájával ledöfné nem tudja az utolsó métereken közelebb vinni </a:t>
            </a:r>
            <a:r>
              <a:rPr lang="hu-HU" sz="2400" dirty="0" smtClean="0">
                <a:solidFill>
                  <a:srgbClr val="25042E"/>
                </a:solidFill>
              </a:rPr>
              <a:t>    	lovát </a:t>
            </a:r>
            <a:r>
              <a:rPr lang="hu-HU" sz="2400" dirty="0">
                <a:solidFill>
                  <a:srgbClr val="25042E"/>
                </a:solidFill>
              </a:rPr>
              <a:t>a vitézhez.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4. Ezért </a:t>
            </a:r>
            <a:r>
              <a:rPr lang="hu-HU" sz="2400" dirty="0">
                <a:solidFill>
                  <a:srgbClr val="25042E"/>
                </a:solidFill>
              </a:rPr>
              <a:t>így kiált Szent László herceg a lányhoz: »Szép húgom, ragadd meg a kunt az </a:t>
            </a:r>
            <a:r>
              <a:rPr lang="hu-HU" sz="2400" dirty="0" smtClean="0">
                <a:solidFill>
                  <a:srgbClr val="25042E"/>
                </a:solidFill>
              </a:rPr>
              <a:t>	</a:t>
            </a:r>
          </a:p>
          <a:p>
            <a:r>
              <a:rPr lang="hu-HU" sz="2400" dirty="0">
                <a:solidFill>
                  <a:srgbClr val="25042E"/>
                </a:solidFill>
              </a:rPr>
              <a:t> </a:t>
            </a:r>
            <a:r>
              <a:rPr lang="hu-HU" sz="2400" dirty="0" smtClean="0">
                <a:solidFill>
                  <a:srgbClr val="25042E"/>
                </a:solidFill>
              </a:rPr>
              <a:t>    övénél </a:t>
            </a:r>
            <a:r>
              <a:rPr lang="hu-HU" sz="2400" dirty="0">
                <a:solidFill>
                  <a:srgbClr val="25042E"/>
                </a:solidFill>
              </a:rPr>
              <a:t>és vessed magad a földre!« 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5. A </a:t>
            </a:r>
            <a:r>
              <a:rPr lang="hu-HU" sz="2400" dirty="0">
                <a:solidFill>
                  <a:srgbClr val="25042E"/>
                </a:solidFill>
              </a:rPr>
              <a:t>leány ezt megteszi. A két küzdő fél birkózni kezd.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6. Szent </a:t>
            </a:r>
            <a:r>
              <a:rPr lang="hu-HU" sz="2400" dirty="0">
                <a:solidFill>
                  <a:srgbClr val="25042E"/>
                </a:solidFill>
              </a:rPr>
              <a:t>László nem bírja legyőzni a kun vitézt. A leány segít és a kun vitéz inát elvágja.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7. Szent </a:t>
            </a:r>
            <a:r>
              <a:rPr lang="hu-HU" sz="2400" dirty="0">
                <a:solidFill>
                  <a:srgbClr val="25042E"/>
                </a:solidFill>
              </a:rPr>
              <a:t>László a leány segítségével nyaksebet ejt a kun vitézen.</a:t>
            </a:r>
          </a:p>
          <a:p>
            <a:r>
              <a:rPr lang="hu-HU" sz="2400" dirty="0" smtClean="0">
                <a:solidFill>
                  <a:srgbClr val="25042E"/>
                </a:solidFill>
              </a:rPr>
              <a:t>8. Az </a:t>
            </a:r>
            <a:r>
              <a:rPr lang="hu-HU" sz="2400" dirty="0">
                <a:solidFill>
                  <a:srgbClr val="25042E"/>
                </a:solidFill>
              </a:rPr>
              <a:t>utolsó jelenetben Szent László a leány ölébe hajtva fejét pihen.</a:t>
            </a:r>
          </a:p>
        </p:txBody>
      </p:sp>
    </p:spTree>
    <p:extLst>
      <p:ext uri="{BB962C8B-B14F-4D97-AF65-F5344CB8AC3E}">
        <p14:creationId xmlns:p14="http://schemas.microsoft.com/office/powerpoint/2010/main" val="25495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789354"/>
            <a:ext cx="10058400" cy="5245686"/>
          </a:xfrm>
        </p:spPr>
        <p:txBody>
          <a:bodyPr/>
          <a:lstStyle/>
          <a:p>
            <a:pPr lvl="0">
              <a:buClr>
                <a:prstClr val="black">
                  <a:lumMod val="85000"/>
                  <a:lumOff val="15000"/>
                </a:prstClr>
              </a:buClr>
            </a:pPr>
            <a:r>
              <a:rPr lang="hu-HU" sz="2400" dirty="0">
                <a:solidFill>
                  <a:prstClr val="black"/>
                </a:solidFill>
              </a:rPr>
              <a:t>érdekesség, hogy a ma ismert és látható kb. harminc Szent László-legenda templomi </a:t>
            </a:r>
            <a:r>
              <a:rPr lang="hu-HU" sz="2400" dirty="0" err="1">
                <a:solidFill>
                  <a:prstClr val="black"/>
                </a:solidFill>
              </a:rPr>
              <a:t>falképsor</a:t>
            </a:r>
            <a:r>
              <a:rPr lang="hu-HU" sz="2400" dirty="0">
                <a:solidFill>
                  <a:prstClr val="black"/>
                </a:solidFill>
              </a:rPr>
              <a:t> a 14. és a 15. század során készült, és elsősorban a régi Magyarország határvidékein (betörő pogány – pl. tatár, török - elleni megerősítés??) </a:t>
            </a:r>
            <a:r>
              <a:rPr lang="hu-HU" sz="2400" dirty="0">
                <a:solidFill>
                  <a:prstClr val="black"/>
                </a:solidFill>
                <a:sym typeface="Wingdings" panose="05000000000000000000" pitchFamily="2" charset="2"/>
              </a:rPr>
              <a:t> Felvidék, </a:t>
            </a:r>
            <a:r>
              <a:rPr lang="hu-HU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Erdély</a:t>
            </a:r>
          </a:p>
          <a:p>
            <a:pPr lvl="0">
              <a:buClr>
                <a:prstClr val="black">
                  <a:lumMod val="85000"/>
                  <a:lumOff val="15000"/>
                </a:prstClr>
              </a:buClr>
            </a:pPr>
            <a:endParaRPr lang="hu-HU" sz="2400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22" y="2656254"/>
            <a:ext cx="6343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953037"/>
            <a:ext cx="10058400" cy="5082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smtClean="0"/>
              <a:t>Az </a:t>
            </a:r>
            <a:r>
              <a:rPr lang="hu-HU" sz="2400" b="1" dirty="0"/>
              <a:t>eseménysor az </a:t>
            </a:r>
            <a:r>
              <a:rPr lang="hu-HU" sz="2400" b="1" dirty="0" smtClean="0"/>
              <a:t>Anjou-legendáriumban:</a:t>
            </a:r>
            <a:endParaRPr lang="hu-HU" sz="2400" b="1" dirty="0"/>
          </a:p>
          <a:p>
            <a:endParaRPr lang="hu-HU" sz="2400" dirty="0"/>
          </a:p>
          <a:p>
            <a:pPr marL="0" indent="0">
              <a:buNone/>
            </a:pPr>
            <a:r>
              <a:rPr lang="hu-HU" sz="2400" dirty="0"/>
              <a:t>1. kép A király kereszttel védekezik a démon ellen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2</a:t>
            </a:r>
            <a:r>
              <a:rPr lang="hu-HU" sz="2400" dirty="0"/>
              <a:t>. kép Szent László harca a kunokkal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3</a:t>
            </a:r>
            <a:r>
              <a:rPr lang="hu-HU" sz="2400" dirty="0"/>
              <a:t>. kép Szent László megsebesül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4</a:t>
            </a:r>
            <a:r>
              <a:rPr lang="hu-HU" sz="2400" dirty="0"/>
              <a:t>. kép Szent László birkózik a </a:t>
            </a:r>
            <a:r>
              <a:rPr lang="hu-HU" sz="2400" dirty="0" smtClean="0"/>
              <a:t>kunnal, 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akinek </a:t>
            </a:r>
            <a:r>
              <a:rPr lang="hu-HU" sz="2400" dirty="0"/>
              <a:t>lábát a lány elvágja</a:t>
            </a:r>
            <a:endParaRPr lang="hu-HU" sz="2400" dirty="0" smtClean="0"/>
          </a:p>
          <a:p>
            <a:endParaRPr lang="hu-HU" sz="2400" dirty="0"/>
          </a:p>
          <a:p>
            <a:endParaRPr lang="hu-HU" sz="2400" dirty="0"/>
          </a:p>
        </p:txBody>
      </p:sp>
      <p:pic>
        <p:nvPicPr>
          <p:cNvPr id="6" name="Tartalom hely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8" y="1134761"/>
            <a:ext cx="3538915" cy="47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563673" y="553792"/>
            <a:ext cx="6078828" cy="965915"/>
          </a:xfrm>
        </p:spPr>
        <p:txBody>
          <a:bodyPr>
            <a:normAutofit/>
          </a:bodyPr>
          <a:lstStyle/>
          <a:p>
            <a:r>
              <a:rPr lang="hu-HU" sz="2400" b="1" dirty="0" smtClean="0"/>
              <a:t>Anjou-legendárium (Vatikáni könyvtár)</a:t>
            </a:r>
            <a:endParaRPr lang="hu-HU" sz="2400" b="1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553792"/>
            <a:ext cx="4124717" cy="5906595"/>
          </a:xfrm>
        </p:spPr>
      </p:pic>
      <p:sp>
        <p:nvSpPr>
          <p:cNvPr id="11" name="Tartalom helye 10"/>
          <p:cNvSpPr>
            <a:spLocks noGrp="1"/>
          </p:cNvSpPr>
          <p:nvPr>
            <p:ph sz="quarter" idx="4"/>
          </p:nvPr>
        </p:nvSpPr>
        <p:spPr>
          <a:xfrm>
            <a:off x="5824728" y="1803042"/>
            <a:ext cx="5303520" cy="415393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u-HU" sz="2400" dirty="0" smtClean="0"/>
              <a:t>Szt. László a lány segítségével legyőzi a kunt</a:t>
            </a:r>
          </a:p>
          <a:p>
            <a:pPr marL="457200" indent="-457200">
              <a:buAutoNum type="arabicPeriod"/>
            </a:pPr>
            <a:r>
              <a:rPr lang="hu-HU" sz="2400" dirty="0" smtClean="0"/>
              <a:t>Szt. László fejét a lány ölébe hajtva megpihen </a:t>
            </a:r>
          </a:p>
          <a:p>
            <a:pPr marL="0" indent="0">
              <a:buNone/>
            </a:pPr>
            <a:r>
              <a:rPr lang="hu-HU" sz="2400" dirty="0" smtClean="0"/>
              <a:t>3. Szt. Lászlót Szűz Mária megkoronázza az égben (?)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4. Szt. László imádkozik Magyarországért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471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15750"/>
          </a:xfrm>
        </p:spPr>
        <p:txBody>
          <a:bodyPr>
            <a:normAutofit/>
          </a:bodyPr>
          <a:lstStyle/>
          <a:p>
            <a:r>
              <a:rPr lang="hu-HU" sz="3200" dirty="0" err="1" smtClean="0"/>
              <a:t>Kakaslomnic</a:t>
            </a:r>
            <a:r>
              <a:rPr lang="hu-HU" sz="3200" dirty="0" smtClean="0"/>
              <a:t>, 1420 (részlet)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07" y="1786325"/>
            <a:ext cx="4726546" cy="45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21812"/>
          </a:xfrm>
        </p:spPr>
        <p:txBody>
          <a:bodyPr>
            <a:normAutofit/>
          </a:bodyPr>
          <a:lstStyle/>
          <a:p>
            <a:r>
              <a:rPr lang="hu-HU" sz="2800" b="1" dirty="0" err="1" smtClean="0"/>
              <a:t>Székelyderzs</a:t>
            </a:r>
            <a:r>
              <a:rPr lang="hu-HU" sz="2800" b="1" dirty="0" smtClean="0"/>
              <a:t>, unitárius templom, 1419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15" y="1791289"/>
            <a:ext cx="5275402" cy="37735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1791289"/>
            <a:ext cx="5177307" cy="38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8781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Tereske, 1330-50</a:t>
            </a:r>
            <a:endParaRPr lang="hu-HU" sz="32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5" y="1661376"/>
            <a:ext cx="4936259" cy="46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22567"/>
          </a:xfrm>
        </p:spPr>
        <p:txBody>
          <a:bodyPr>
            <a:normAutofit/>
          </a:bodyPr>
          <a:lstStyle/>
          <a:p>
            <a:r>
              <a:rPr lang="hu-HU" sz="3200" dirty="0" err="1" smtClean="0"/>
              <a:t>Gelence</a:t>
            </a:r>
            <a:r>
              <a:rPr lang="hu-HU" sz="3200" dirty="0" smtClean="0"/>
              <a:t>, 1300-1330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6" y="1493952"/>
            <a:ext cx="10895288" cy="4371386"/>
          </a:xfrm>
        </p:spPr>
      </p:pic>
    </p:spTree>
    <p:extLst>
      <p:ext uri="{BB962C8B-B14F-4D97-AF65-F5344CB8AC3E}">
        <p14:creationId xmlns:p14="http://schemas.microsoft.com/office/powerpoint/2010/main" val="39574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79806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 smtClean="0"/>
              <a:t>Homoródkarácsonyfalva</a:t>
            </a:r>
            <a:r>
              <a:rPr lang="hu-HU" sz="3200" dirty="0" smtClean="0"/>
              <a:t> (13.sz. vége)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453" y="1422400"/>
            <a:ext cx="8505093" cy="47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 smtClean="0"/>
              <a:t>1046 (Lengyelország) – 1095 (Nyitra) </a:t>
            </a:r>
            <a:r>
              <a:rPr lang="hu-HU" sz="2000" dirty="0" smtClean="0"/>
              <a:t>49 év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>
                <a:sym typeface="Wingdings" panose="05000000000000000000" pitchFamily="2" charset="2"/>
              </a:rPr>
              <a:t> </a:t>
            </a:r>
            <a:r>
              <a:rPr lang="hu-HU" sz="2700" dirty="0" smtClean="0"/>
              <a:t>bátyja, I. Géza után lépett a trónra, utódja Könyves Kálmán volt</a:t>
            </a:r>
            <a:endParaRPr lang="hu-HU" sz="27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8" y="2219347"/>
            <a:ext cx="3017763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5445"/>
          </a:xfrm>
        </p:spPr>
        <p:txBody>
          <a:bodyPr>
            <a:normAutofit/>
          </a:bodyPr>
          <a:lstStyle/>
          <a:p>
            <a:r>
              <a:rPr lang="hu-HU" sz="2800" b="1" dirty="0" smtClean="0">
                <a:solidFill>
                  <a:srgbClr val="4D0860"/>
                </a:solidFill>
              </a:rPr>
              <a:t>A legenda értelmezési szintjei:</a:t>
            </a:r>
            <a:endParaRPr lang="hu-HU" sz="2800" b="1" dirty="0">
              <a:solidFill>
                <a:srgbClr val="4D08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378039"/>
            <a:ext cx="10058400" cy="4893972"/>
          </a:xfrm>
        </p:spPr>
        <p:txBody>
          <a:bodyPr>
            <a:normAutofit/>
          </a:bodyPr>
          <a:lstStyle/>
          <a:p>
            <a:r>
              <a:rPr lang="hu-HU" sz="2400" dirty="0"/>
              <a:t>a legenda egy ősi eurázsiai </a:t>
            </a:r>
            <a:r>
              <a:rPr lang="hu-HU" sz="2400" dirty="0" smtClean="0"/>
              <a:t>(pogány) mítosz </a:t>
            </a:r>
            <a:r>
              <a:rPr lang="hu-HU" sz="2400" dirty="0"/>
              <a:t>megszentelt formája a keresztény templomokban. </a:t>
            </a:r>
            <a:r>
              <a:rPr lang="hu-HU" sz="2400" dirty="0" smtClean="0"/>
              <a:t>(</a:t>
            </a:r>
            <a:r>
              <a:rPr lang="hu-HU" sz="2400" dirty="0" err="1"/>
              <a:t>k</a:t>
            </a:r>
            <a:r>
              <a:rPr lang="hu-HU" sz="2400" dirty="0" err="1" smtClean="0"/>
              <a:t>risztianizált</a:t>
            </a:r>
            <a:r>
              <a:rPr lang="hu-HU" sz="2400" dirty="0" smtClean="0"/>
              <a:t> forma)</a:t>
            </a:r>
          </a:p>
          <a:p>
            <a:r>
              <a:rPr lang="hu-HU" sz="2400" dirty="0"/>
              <a:t>a</a:t>
            </a:r>
            <a:r>
              <a:rPr lang="hu-HU" sz="2400" dirty="0" smtClean="0"/>
              <a:t>z </a:t>
            </a:r>
            <a:r>
              <a:rPr lang="hu-HU" sz="2400" dirty="0"/>
              <a:t>ősi mítosz a sötétség és a világosság harca, a vitézek alakjával, küzdelmével </a:t>
            </a:r>
            <a:r>
              <a:rPr lang="hu-HU" sz="2400" dirty="0" smtClean="0"/>
              <a:t>megszemélyesítve</a:t>
            </a:r>
          </a:p>
          <a:p>
            <a:endParaRPr lang="hu-HU" sz="2400" dirty="0"/>
          </a:p>
          <a:p>
            <a:r>
              <a:rPr lang="hu-HU" sz="2400" dirty="0"/>
              <a:t>t</a:t>
            </a:r>
            <a:r>
              <a:rPr lang="hu-HU" sz="2400" dirty="0" smtClean="0"/>
              <a:t>öbbnyire a templomok északi falán találhatók ezek a freskók (falciklus) </a:t>
            </a:r>
            <a:r>
              <a:rPr lang="hu-HU" sz="2400" dirty="0" smtClean="0">
                <a:sym typeface="Wingdings" panose="05000000000000000000" pitchFamily="2" charset="2"/>
              </a:rPr>
              <a:t> archetipikus mélységű, szimbolikus történet, mindez egy (keresztény) szakrális térben elhelyezve  kivételes hangsúlyt kap</a:t>
            </a:r>
          </a:p>
          <a:p>
            <a:r>
              <a:rPr lang="hu-HU" sz="2400" dirty="0"/>
              <a:t>(külön érdekesség, hogy a korabeli </a:t>
            </a:r>
            <a:r>
              <a:rPr lang="hu-HU" sz="2400" dirty="0" smtClean="0"/>
              <a:t>néző tisztában volt vele, hogy saját nomád ősei jobban hasonlítottak a kunhoz, mint Szent Lászlóhoz…)</a:t>
            </a:r>
            <a:endParaRPr lang="hu-HU" sz="2400" dirty="0"/>
          </a:p>
          <a:p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875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51355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4D0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„RABLÓ ÉS ÁLDOZAT” – férfi és nő szabadulásra várva</a:t>
            </a:r>
            <a:endParaRPr lang="hu-HU" sz="3200" dirty="0">
              <a:solidFill>
                <a:srgbClr val="4D08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596980"/>
            <a:ext cx="10058400" cy="4438060"/>
          </a:xfrm>
        </p:spPr>
        <p:txBody>
          <a:bodyPr>
            <a:normAutofit/>
          </a:bodyPr>
          <a:lstStyle/>
          <a:p>
            <a:r>
              <a:rPr lang="hu-HU" sz="2400" dirty="0"/>
              <a:t>m</a:t>
            </a:r>
            <a:r>
              <a:rPr lang="hu-HU" sz="2400" dirty="0" smtClean="0"/>
              <a:t>inden Szt. László ábrázoláson biztosan megtalálható az a motívum, melyben </a:t>
            </a:r>
            <a:r>
              <a:rPr lang="hu-HU" sz="2400" dirty="0" smtClean="0">
                <a:sym typeface="Wingdings" panose="05000000000000000000" pitchFamily="2" charset="2"/>
              </a:rPr>
              <a:t>Szt. László üldözi a lányt magával ragadó kun harcost</a:t>
            </a:r>
          </a:p>
          <a:p>
            <a:pPr>
              <a:buFont typeface="Wingdings" panose="05000000000000000000" pitchFamily="2" charset="2"/>
              <a:buChar char="à"/>
            </a:pPr>
            <a:endParaRPr lang="hu-HU" sz="2400" dirty="0"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u-HU" sz="2400" dirty="0" smtClean="0">
                <a:sym typeface="Wingdings" panose="05000000000000000000" pitchFamily="2" charset="2"/>
              </a:rPr>
              <a:t> több menekülés-ábrázoláson a lány a kun háta mögött ül, és szorosan kapaszkodik belé, ami kérdéseket vet fel az elrablottság negatív átélésével kapcsolatban</a:t>
            </a:r>
          </a:p>
          <a:p>
            <a:pPr>
              <a:buFont typeface="Wingdings" panose="05000000000000000000" pitchFamily="2" charset="2"/>
              <a:buChar char="à"/>
            </a:pPr>
            <a:endParaRPr lang="hu-HU" sz="24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hu-HU" sz="24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724" y="3939198"/>
            <a:ext cx="3391876" cy="25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798490"/>
            <a:ext cx="10058400" cy="5236550"/>
          </a:xfrm>
        </p:spPr>
        <p:txBody>
          <a:bodyPr>
            <a:normAutofit/>
          </a:bodyPr>
          <a:lstStyle/>
          <a:p>
            <a:r>
              <a:rPr lang="hu-HU" sz="2400" dirty="0" smtClean="0">
                <a:solidFill>
                  <a:srgbClr val="4D0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 lányokat elragadják</a:t>
            </a:r>
            <a:r>
              <a:rPr lang="hu-HU" sz="2400" dirty="0" smtClean="0"/>
              <a:t>” – ez a motívum népmesékben is gyakran szerepel </a:t>
            </a:r>
          </a:p>
          <a:p>
            <a:r>
              <a:rPr lang="hu-HU" sz="2400" dirty="0">
                <a:sym typeface="Wingdings" panose="05000000000000000000" pitchFamily="2" charset="2"/>
              </a:rPr>
              <a:t>e</a:t>
            </a:r>
            <a:r>
              <a:rPr lang="hu-HU" sz="2400" dirty="0" smtClean="0">
                <a:sym typeface="Wingdings" panose="05000000000000000000" pitchFamily="2" charset="2"/>
              </a:rPr>
              <a:t>z összefügg a női személyiségfejlődéssel (Jung):</a:t>
            </a:r>
          </a:p>
          <a:p>
            <a:pPr marL="0" indent="0">
              <a:buNone/>
            </a:pPr>
            <a:r>
              <a:rPr lang="hu-HU" sz="2400" dirty="0">
                <a:sym typeface="Wingdings" panose="05000000000000000000" pitchFamily="2" charset="2"/>
              </a:rPr>
              <a:t>	</a:t>
            </a:r>
            <a:endParaRPr lang="hu-HU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400" dirty="0">
                <a:sym typeface="Wingdings" panose="05000000000000000000" pitchFamily="2" charset="2"/>
              </a:rPr>
              <a:t>	</a:t>
            </a:r>
            <a:r>
              <a:rPr lang="hu-HU" sz="2400" dirty="0" smtClean="0">
                <a:sym typeface="Wingdings" panose="05000000000000000000" pitchFamily="2" charset="2"/>
              </a:rPr>
              <a:t>1. Az ős-anyaival való teljes egység, melyből hiányzik a férfielem.</a:t>
            </a:r>
          </a:p>
          <a:p>
            <a:pPr marL="0" indent="0">
              <a:buNone/>
            </a:pPr>
            <a:endParaRPr lang="hu-HU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400" dirty="0">
                <a:sym typeface="Wingdings" panose="05000000000000000000" pitchFamily="2" charset="2"/>
              </a:rPr>
              <a:t>	</a:t>
            </a:r>
            <a:r>
              <a:rPr lang="hu-HU" sz="2400" dirty="0" smtClean="0">
                <a:sym typeface="Wingdings" panose="05000000000000000000" pitchFamily="2" charset="2"/>
              </a:rPr>
              <a:t>2. Megjelenik a lány tudattalanjában a férfi-erő; mintegy „betör” oda, „elragadja, elrabolja” a női részeket… Ezzel az ellenállhatatlannak tapasztalt erővel szemben a nő félelmet élhet át, kicsinek érezheti magát.</a:t>
            </a:r>
          </a:p>
          <a:p>
            <a:pPr>
              <a:buFontTx/>
              <a:buChar char="-"/>
            </a:pPr>
            <a:r>
              <a:rPr lang="hu-HU" sz="2400" dirty="0" smtClean="0">
                <a:sym typeface="Wingdings" panose="05000000000000000000" pitchFamily="2" charset="2"/>
              </a:rPr>
              <a:t>megriad a kontrollálhatatlan belső folyamatoktól, amit az elragadottság állapota jelent: kapaszkodik elrablójába (kun harcos </a:t>
            </a:r>
            <a:r>
              <a:rPr lang="hu-HU" sz="2400" dirty="0" err="1" smtClean="0">
                <a:sym typeface="Wingdings" panose="05000000000000000000" pitchFamily="2" charset="2"/>
              </a:rPr>
              <a:t>ábr</a:t>
            </a:r>
            <a:r>
              <a:rPr lang="hu-HU" sz="2400" dirty="0" smtClean="0">
                <a:sym typeface="Wingdings" panose="05000000000000000000" pitchFamily="2" charset="2"/>
              </a:rPr>
              <a:t>.)  vágtat vele egy lovon, melyet a férfi irányít…</a:t>
            </a:r>
          </a:p>
          <a:p>
            <a:pPr>
              <a:buFontTx/>
              <a:buChar char="-"/>
            </a:pPr>
            <a:endParaRPr lang="hu-HU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80264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875763"/>
            <a:ext cx="10058400" cy="5159277"/>
          </a:xfrm>
        </p:spPr>
        <p:txBody>
          <a:bodyPr>
            <a:normAutofit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 nő alapigénye a </a:t>
            </a:r>
            <a:r>
              <a:rPr lang="hu-HU" sz="2400" b="1" i="1" dirty="0" smtClean="0"/>
              <a:t>biztonság</a:t>
            </a:r>
            <a:r>
              <a:rPr lang="hu-HU" sz="2400" dirty="0" smtClean="0"/>
              <a:t> és a </a:t>
            </a:r>
            <a:r>
              <a:rPr lang="hu-HU" sz="2400" b="1" i="1" dirty="0" smtClean="0"/>
              <a:t>szeretet</a:t>
            </a:r>
            <a:r>
              <a:rPr lang="hu-HU" sz="2400" dirty="0" smtClean="0"/>
              <a:t> </a:t>
            </a:r>
            <a:r>
              <a:rPr lang="hu-HU" sz="2400" dirty="0" smtClean="0">
                <a:sym typeface="Wingdings" panose="05000000000000000000" pitchFamily="2" charset="2"/>
              </a:rPr>
              <a:t> így érthető meg, hogy miért tartanak fent a nők egy rossz kapcsolatot, függést, ami elveszi a szabadságot (a váltás/változás félelmét és fenyegetettségét nehezebb elviselni)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>
                <a:sym typeface="Wingdings" panose="05000000000000000000" pitchFamily="2" charset="2"/>
              </a:rPr>
              <a:t>a</a:t>
            </a:r>
            <a:r>
              <a:rPr lang="hu-HU" sz="2400" dirty="0" smtClean="0">
                <a:sym typeface="Wingdings" panose="05000000000000000000" pitchFamily="2" charset="2"/>
              </a:rPr>
              <a:t> változás a biztonság és szeretet hiányával vagy elvesztésével szembesít</a:t>
            </a:r>
          </a:p>
          <a:p>
            <a:r>
              <a:rPr lang="hu-HU" sz="2400" dirty="0">
                <a:sym typeface="Wingdings" panose="05000000000000000000" pitchFamily="2" charset="2"/>
              </a:rPr>
              <a:t>a</a:t>
            </a:r>
            <a:r>
              <a:rPr lang="hu-HU" sz="2400" dirty="0" smtClean="0">
                <a:sym typeface="Wingdings" panose="05000000000000000000" pitchFamily="2" charset="2"/>
              </a:rPr>
              <a:t> változás - ami ezen a félelmen túl van -, elemi és teljes átalakulást hozhat a nő számára  változik a kapcsolatrendszere, én-képe, identitása, stb.</a:t>
            </a: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r>
              <a:rPr lang="hu-HU" sz="2400" dirty="0">
                <a:sym typeface="Wingdings" panose="05000000000000000000" pitchFamily="2" charset="2"/>
              </a:rPr>
              <a:t>e</a:t>
            </a:r>
            <a:r>
              <a:rPr lang="hu-HU" sz="2400" dirty="0" smtClean="0">
                <a:sym typeface="Wingdings" panose="05000000000000000000" pitchFamily="2" charset="2"/>
              </a:rPr>
              <a:t>bbe az átalakulásba tud beágyazódni a hit által feltáruló spirituális világ (!)</a:t>
            </a:r>
          </a:p>
          <a:p>
            <a:r>
              <a:rPr lang="hu-HU" sz="2400" dirty="0">
                <a:sym typeface="Wingdings" panose="05000000000000000000" pitchFamily="2" charset="2"/>
              </a:rPr>
              <a:t>e</a:t>
            </a:r>
            <a:r>
              <a:rPr lang="hu-HU" sz="2400" dirty="0" smtClean="0">
                <a:sym typeface="Wingdings" panose="05000000000000000000" pitchFamily="2" charset="2"/>
              </a:rPr>
              <a:t>lemei erejű szembenézést jelent ez a női léttel  megtapasztalja rászorultságát, másoktól való függését, ugyanakkor ismeretlen erőforrásokat hoz felszínre…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6176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5763" y="1380226"/>
            <a:ext cx="10249437" cy="465481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„lovon elhurcolt lány” olyan női erőket mutat be, melyek még fejletlenek; nem véletlen ábrázolják a freskók nagy részén kicsinek, gyermekinek </a:t>
            </a:r>
            <a:r>
              <a:rPr lang="hu-HU" sz="2400" dirty="0" smtClean="0">
                <a:sym typeface="Wingdings" panose="05000000000000000000" pitchFamily="2" charset="2"/>
              </a:rPr>
              <a:t> nincs kifejlődve, nem talál magára, nem szabad…</a:t>
            </a: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/>
              <a:t>p</a:t>
            </a:r>
            <a:r>
              <a:rPr lang="hu-HU" sz="2400" dirty="0" smtClean="0"/>
              <a:t>edig a nőiség nagyon értékes: elrabolják, mentésére indulnak, küzdenek és életüket kockáztatják értük a férfiak</a:t>
            </a:r>
            <a:r>
              <a:rPr lang="hu-HU" sz="2400" dirty="0" smtClean="0"/>
              <a:t>…</a:t>
            </a:r>
          </a:p>
          <a:p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>
                <a:sym typeface="Wingdings" panose="05000000000000000000" pitchFamily="2" charset="2"/>
              </a:rPr>
              <a:t>  ettől a női erőtől – amit a nő nem érez -,  várják megváltásukat, boldogságukat a férfiak…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8577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93778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rgbClr val="4D0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 RABLÓ</a:t>
            </a:r>
            <a:endParaRPr lang="hu-HU" sz="3200" b="1" dirty="0">
              <a:solidFill>
                <a:srgbClr val="4D08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378039"/>
            <a:ext cx="10058400" cy="4657001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z erőszak embere; saját világában sikeres, mert zsákmányt szerez magának. Üldözőit lerázza, még Szt. László sem tudja beérni, pedig kettős terhet visz a kun lova</a:t>
            </a:r>
          </a:p>
          <a:p>
            <a:endParaRPr lang="hu-HU" sz="2400" dirty="0"/>
          </a:p>
          <a:p>
            <a:r>
              <a:rPr lang="hu-HU" sz="2400" dirty="0"/>
              <a:t>a</a:t>
            </a:r>
            <a:r>
              <a:rPr lang="hu-HU" sz="2400" dirty="0" smtClean="0"/>
              <a:t> </a:t>
            </a:r>
            <a:r>
              <a:rPr lang="hu-HU" sz="2400" i="1" dirty="0" smtClean="0"/>
              <a:t>rabló </a:t>
            </a:r>
            <a:r>
              <a:rPr lang="hu-HU" sz="2400" dirty="0" smtClean="0"/>
              <a:t>a férfi fejlődésútjának éretlen, kezdeti állomása: csak az erő törvényét ismeri; saját magát és küldetését nem; nem lát rá a szerepére. Tudatossága (</a:t>
            </a:r>
            <a:r>
              <a:rPr lang="hu-HU" sz="2400" dirty="0" err="1" smtClean="0"/>
              <a:t>önreflektivitása</a:t>
            </a:r>
            <a:r>
              <a:rPr lang="hu-HU" sz="2400" dirty="0" smtClean="0"/>
              <a:t>) csökevényes…</a:t>
            </a:r>
          </a:p>
          <a:p>
            <a:endParaRPr lang="hu-HU" sz="2400" dirty="0"/>
          </a:p>
          <a:p>
            <a:r>
              <a:rPr lang="hu-HU" sz="2400" dirty="0"/>
              <a:t>a</a:t>
            </a:r>
            <a:r>
              <a:rPr lang="hu-HU" sz="2400" dirty="0" smtClean="0"/>
              <a:t>z erőszaktól szenvedő, alávetett lány nem dialógusképes – és nem kapcsolatképes: a rabló nem tud kilépni a szerepéből, nem tud valóságos módon kapcsolódni</a:t>
            </a:r>
          </a:p>
          <a:p>
            <a:r>
              <a:rPr lang="hu-HU" sz="2400" dirty="0"/>
              <a:t>m</a:t>
            </a:r>
            <a:r>
              <a:rPr lang="hu-HU" sz="2400" dirty="0" smtClean="0"/>
              <a:t>eg akarja szerezni a lányt, akire szüksége van, de csak az erőszak eszközét ismeri</a:t>
            </a:r>
          </a:p>
          <a:p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07047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8794" y="772732"/>
            <a:ext cx="10146406" cy="5262308"/>
          </a:xfrm>
        </p:spPr>
        <p:txBody>
          <a:bodyPr>
            <a:normAutofit/>
          </a:bodyPr>
          <a:lstStyle/>
          <a:p>
            <a:r>
              <a:rPr lang="hu-HU" sz="2400" dirty="0"/>
              <a:t>s</a:t>
            </a:r>
            <a:r>
              <a:rPr lang="hu-HU" sz="2400" dirty="0" smtClean="0"/>
              <a:t>aját erejének köszönheti a zsákmányt, aki azonban sosem lesz az övé: csak birtoka lehet, integrált része – nem</a:t>
            </a:r>
          </a:p>
          <a:p>
            <a:r>
              <a:rPr lang="hu-HU" sz="2400" dirty="0"/>
              <a:t>a</a:t>
            </a:r>
            <a:r>
              <a:rPr lang="hu-HU" sz="2400" dirty="0" smtClean="0"/>
              <a:t> kun ugyanúgy viselkedik befelé (saját tudattalanja), mint kifelé: olyan archetipikus férfialak, akiben az </a:t>
            </a:r>
            <a:r>
              <a:rPr lang="hu-HU" sz="2400" dirty="0" err="1" smtClean="0"/>
              <a:t>animus</a:t>
            </a:r>
            <a:r>
              <a:rPr lang="hu-HU" sz="2400" dirty="0" smtClean="0"/>
              <a:t> reflektálatlanul tombol </a:t>
            </a:r>
            <a:r>
              <a:rPr lang="hu-HU" sz="2400" dirty="0" smtClean="0">
                <a:sym typeface="Wingdings" panose="05000000000000000000" pitchFamily="2" charset="2"/>
              </a:rPr>
              <a:t> ez a reflektálatlanság okozza saját sorsának tragikumát: csak győzni vagy veszteni tud; nem ismer más lehetőséget…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400" b="1" dirty="0" smtClean="0">
                <a:solidFill>
                  <a:srgbClr val="4D0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3. UTAK, SZABADULÁSOK</a:t>
            </a:r>
          </a:p>
          <a:p>
            <a:r>
              <a:rPr lang="hu-HU" sz="2400" dirty="0">
                <a:sym typeface="Wingdings" panose="05000000000000000000" pitchFamily="2" charset="2"/>
              </a:rPr>
              <a:t>a</a:t>
            </a:r>
            <a:r>
              <a:rPr lang="hu-HU" sz="2400" dirty="0" smtClean="0">
                <a:sym typeface="Wingdings" panose="05000000000000000000" pitchFamily="2" charset="2"/>
              </a:rPr>
              <a:t> legendában tehát egy háromszög-helyzet tárul fel: rabló – áldozat – szabadító</a:t>
            </a:r>
          </a:p>
          <a:p>
            <a:r>
              <a:rPr lang="hu-HU" sz="2400" dirty="0">
                <a:sym typeface="Wingdings" panose="05000000000000000000" pitchFamily="2" charset="2"/>
              </a:rPr>
              <a:t>s</a:t>
            </a:r>
            <a:r>
              <a:rPr lang="hu-HU" sz="2400" dirty="0" smtClean="0">
                <a:sym typeface="Wingdings" panose="05000000000000000000" pitchFamily="2" charset="2"/>
              </a:rPr>
              <a:t>zámos népmesében és a keresztény hagyományban is vannak szabadító szent férfiak</a:t>
            </a:r>
          </a:p>
          <a:p>
            <a:r>
              <a:rPr lang="hu-HU" sz="2400" dirty="0">
                <a:sym typeface="Wingdings" panose="05000000000000000000" pitchFamily="2" charset="2"/>
              </a:rPr>
              <a:t>n</a:t>
            </a:r>
            <a:r>
              <a:rPr lang="hu-HU" sz="2400" dirty="0" smtClean="0">
                <a:sym typeface="Wingdings" panose="05000000000000000000" pitchFamily="2" charset="2"/>
              </a:rPr>
              <a:t>ő megmentése a szörnytől: Szent György</a:t>
            </a: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>
              <a:sym typeface="Wingdings" panose="05000000000000000000" pitchFamily="2" charset="2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70429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34095" y="785611"/>
            <a:ext cx="5370491" cy="5066549"/>
          </a:xfrm>
        </p:spPr>
        <p:txBody>
          <a:bodyPr>
            <a:normAutofit/>
          </a:bodyPr>
          <a:lstStyle/>
          <a:p>
            <a:r>
              <a:rPr lang="hu-HU" sz="2200" dirty="0"/>
              <a:t>a</a:t>
            </a:r>
            <a:r>
              <a:rPr lang="hu-HU" sz="2200" dirty="0" smtClean="0"/>
              <a:t> küzdő férfitól függ a nő megmenekülése; a férfi küzdelmét Isten segíti</a:t>
            </a:r>
          </a:p>
          <a:p>
            <a:endParaRPr lang="hu-HU" sz="2200" dirty="0" smtClean="0"/>
          </a:p>
          <a:p>
            <a:r>
              <a:rPr lang="hu-HU" sz="2200" dirty="0" smtClean="0"/>
              <a:t>A dárda mindig felülről lefelé szúr az ábrázolásokon: a racionalizált, koncentrált erőfeszítés (az eszmei tisztaság fegyvere a sötét alvilági erők ellen)</a:t>
            </a:r>
          </a:p>
          <a:p>
            <a:endParaRPr lang="hu-HU" sz="2200" dirty="0"/>
          </a:p>
          <a:p>
            <a:r>
              <a:rPr lang="hu-HU" sz="2200" dirty="0"/>
              <a:t>é</a:t>
            </a:r>
            <a:r>
              <a:rPr lang="hu-HU" sz="2200" dirty="0" smtClean="0"/>
              <a:t>rdekesség, hogy a Szt. György hagyományban a nő mindig passzív; tétlenül várja (vagy imádkozva) a küzdelem végét…</a:t>
            </a:r>
          </a:p>
          <a:p>
            <a:pPr marL="0" indent="0">
              <a:buNone/>
            </a:pPr>
            <a:r>
              <a:rPr lang="hu-HU" sz="2200" dirty="0" smtClean="0"/>
              <a:t>(a Gonosz viszont legyőzhető!)</a:t>
            </a:r>
            <a:endParaRPr lang="hu-HU" sz="22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785611"/>
            <a:ext cx="3863662" cy="5238863"/>
          </a:xfrm>
        </p:spPr>
      </p:pic>
    </p:spTree>
    <p:extLst>
      <p:ext uri="{BB962C8B-B14F-4D97-AF65-F5344CB8AC3E}">
        <p14:creationId xmlns:p14="http://schemas.microsoft.com/office/powerpoint/2010/main" val="333995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462" y="640861"/>
            <a:ext cx="4357578" cy="572476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20616" y="3198168"/>
            <a:ext cx="1375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</a:pPr>
            <a:r>
              <a:rPr lang="hu-HU" sz="2400" b="1" dirty="0">
                <a:solidFill>
                  <a:prstClr val="black"/>
                </a:solidFill>
              </a:rPr>
              <a:t>Raffaello</a:t>
            </a:r>
          </a:p>
        </p:txBody>
      </p:sp>
    </p:spTree>
    <p:extLst>
      <p:ext uri="{BB962C8B-B14F-4D97-AF65-F5344CB8AC3E}">
        <p14:creationId xmlns:p14="http://schemas.microsoft.com/office/powerpoint/2010/main" val="354203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58" y="669343"/>
            <a:ext cx="3645571" cy="509587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41" y="863173"/>
            <a:ext cx="4071013" cy="47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15750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4D0860"/>
                </a:solidFill>
              </a:rPr>
              <a:t>Ki van az életrajz mögött?</a:t>
            </a:r>
            <a:endParaRPr lang="hu-HU" sz="3200" dirty="0">
              <a:solidFill>
                <a:srgbClr val="4D08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687132"/>
            <a:ext cx="10058400" cy="4347908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a László név szláv eredetű („</a:t>
            </a:r>
            <a:r>
              <a:rPr lang="hu-HU" sz="2400" dirty="0" err="1" smtClean="0"/>
              <a:t>Vladiszláv</a:t>
            </a:r>
            <a:r>
              <a:rPr lang="hu-HU" sz="2400" dirty="0" smtClean="0"/>
              <a:t>”), </a:t>
            </a:r>
            <a:r>
              <a:rPr lang="hu-HU" sz="2400" dirty="0"/>
              <a:t>jelentése: </a:t>
            </a:r>
            <a:r>
              <a:rPr lang="hu-HU" sz="2400" i="1" dirty="0"/>
              <a:t>hatalom és </a:t>
            </a:r>
            <a:r>
              <a:rPr lang="hu-HU" sz="2400" i="1" dirty="0" smtClean="0"/>
              <a:t>dicsőség</a:t>
            </a:r>
          </a:p>
          <a:p>
            <a:r>
              <a:rPr lang="hu-HU" sz="2400" dirty="0" smtClean="0"/>
              <a:t>erősen </a:t>
            </a:r>
            <a:r>
              <a:rPr lang="hu-HU" sz="2400" dirty="0"/>
              <a:t>keresztény hitű, bátor, harcias király </a:t>
            </a:r>
            <a:r>
              <a:rPr lang="hu-HU" sz="2400" dirty="0" smtClean="0"/>
              <a:t>volt; szigorú</a:t>
            </a:r>
            <a:r>
              <a:rPr lang="hu-HU" sz="2400" dirty="0"/>
              <a:t>, de igazságos törvényalkotó </a:t>
            </a:r>
            <a:r>
              <a:rPr lang="hu-HU" sz="2400" dirty="0" smtClean="0">
                <a:sym typeface="Wingdings" panose="05000000000000000000" pitchFamily="2" charset="2"/>
              </a:rPr>
              <a:t>uralkodása alatt </a:t>
            </a:r>
            <a:r>
              <a:rPr lang="hu-HU" sz="2400" dirty="0" smtClean="0"/>
              <a:t> </a:t>
            </a:r>
            <a:r>
              <a:rPr lang="hu-HU" sz="2400" dirty="0"/>
              <a:t>megszilárdult a magántulajdon védelme az </a:t>
            </a:r>
            <a:r>
              <a:rPr lang="hu-HU" sz="2400" dirty="0" smtClean="0"/>
              <a:t>országban, illetve Magyarország - </a:t>
            </a:r>
            <a:r>
              <a:rPr lang="hu-HU" sz="2400" dirty="0"/>
              <a:t>fennállása óta </a:t>
            </a:r>
            <a:r>
              <a:rPr lang="hu-HU" sz="2400" dirty="0" smtClean="0"/>
              <a:t>először -, </a:t>
            </a:r>
            <a:r>
              <a:rPr lang="hu-HU" sz="2400" dirty="0"/>
              <a:t>képes volt a hódításra. </a:t>
            </a:r>
            <a:r>
              <a:rPr lang="hu-HU" sz="2400" dirty="0" smtClean="0"/>
              <a:t>(1091-ben elfoglalta a Horvát Királyságot.)</a:t>
            </a:r>
          </a:p>
          <a:p>
            <a:endParaRPr lang="hu-HU" sz="2400" i="1" dirty="0"/>
          </a:p>
          <a:p>
            <a:r>
              <a:rPr lang="hu-HU" sz="2400" dirty="0" smtClean="0"/>
              <a:t>előbb </a:t>
            </a:r>
            <a:r>
              <a:rPr lang="hu-HU" sz="2400" dirty="0" err="1" smtClean="0"/>
              <a:t>Somogyvárott</a:t>
            </a:r>
            <a:r>
              <a:rPr lang="hu-HU" sz="2400" dirty="0" smtClean="0"/>
              <a:t>,  </a:t>
            </a:r>
            <a:r>
              <a:rPr lang="hu-HU" sz="2400" dirty="0"/>
              <a:t>majd véglegesen 1106-ban, Váradon helyezték örök nyugalomra, az általa alapított régi Székesegyházban, amely akkor a nagyváradi várban volt. Őt magát 1192-ben avatták szentté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r>
              <a:rPr lang="hu-HU" sz="2400" i="1" dirty="0">
                <a:hlinkClick r:id="rId2"/>
              </a:rPr>
              <a:t>https://</a:t>
            </a:r>
            <a:r>
              <a:rPr lang="hu-HU" sz="2400" i="1" dirty="0" smtClean="0">
                <a:hlinkClick r:id="rId2"/>
              </a:rPr>
              <a:t>www.youtube.com/watch?v=1Ox5h7N6r6k&amp;index=6&amp;list=PL_xmfKdRXv9Kspaxe1CQ38fnpkA7Oe03V</a:t>
            </a:r>
            <a:endParaRPr lang="hu-HU" sz="2400" i="1" dirty="0" smtClean="0"/>
          </a:p>
          <a:p>
            <a:pPr marL="0" indent="0">
              <a:buNone/>
            </a:pPr>
            <a:r>
              <a:rPr lang="hu-HU" sz="2400" i="1" dirty="0" smtClean="0"/>
              <a:t>6.rész, 3.30.-7.57.</a:t>
            </a:r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30671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3" y="1133341"/>
            <a:ext cx="3447863" cy="475230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47" y="1270848"/>
            <a:ext cx="6361964" cy="42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03252"/>
          </a:xfrm>
        </p:spPr>
        <p:txBody>
          <a:bodyPr>
            <a:normAutofit/>
          </a:bodyPr>
          <a:lstStyle/>
          <a:p>
            <a:r>
              <a:rPr lang="hu-HU" sz="2800" dirty="0"/>
              <a:t>Rogier van der </a:t>
            </a:r>
            <a:r>
              <a:rPr lang="hu-HU" sz="2800" dirty="0" err="1"/>
              <a:t>Weyden</a:t>
            </a:r>
            <a:r>
              <a:rPr lang="hu-HU" sz="2800" dirty="0" smtClean="0"/>
              <a:t>, Szt</a:t>
            </a:r>
            <a:r>
              <a:rPr lang="hu-HU" sz="2800" dirty="0"/>
              <a:t>. György harca a sárkánnyal (1430 körül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1140" y="1445846"/>
            <a:ext cx="3754122" cy="47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7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185" y="1297046"/>
            <a:ext cx="6001238" cy="461633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50278" y="3105835"/>
            <a:ext cx="1477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00"/>
                </a:solidFill>
                <a:latin typeface="Roboto"/>
              </a:rPr>
              <a:t>Paolo </a:t>
            </a:r>
            <a:r>
              <a:rPr lang="hu-HU" dirty="0" err="1">
                <a:solidFill>
                  <a:srgbClr val="000000"/>
                </a:solidFill>
                <a:latin typeface="Roboto"/>
              </a:rPr>
              <a:t>Uccello</a:t>
            </a:r>
            <a:r>
              <a:rPr lang="hu-HU" dirty="0">
                <a:solidFill>
                  <a:srgbClr val="000000"/>
                </a:solidFill>
                <a:latin typeface="Roboto"/>
              </a:rPr>
              <a:t>, </a:t>
            </a:r>
            <a:endParaRPr lang="hu-HU" dirty="0" smtClean="0">
              <a:solidFill>
                <a:srgbClr val="000000"/>
              </a:solidFill>
              <a:latin typeface="Roboto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Roboto"/>
              </a:rPr>
              <a:t>Szt</a:t>
            </a:r>
            <a:r>
              <a:rPr lang="hu-HU" dirty="0">
                <a:solidFill>
                  <a:srgbClr val="000000"/>
                </a:solidFill>
                <a:latin typeface="Roboto"/>
              </a:rPr>
              <a:t>. György harca a sárkánnyal (1458 körül)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592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824248"/>
            <a:ext cx="10058400" cy="521079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mindkét </a:t>
            </a:r>
            <a:r>
              <a:rPr lang="hu-HU" sz="2400" dirty="0"/>
              <a:t>legenda beavat a szakrális világba, a személyes megváltás </a:t>
            </a:r>
            <a:r>
              <a:rPr lang="hu-HU" sz="2400" dirty="0" smtClean="0"/>
              <a:t>folyamatába; </a:t>
            </a:r>
            <a:r>
              <a:rPr lang="hu-HU" sz="2400" dirty="0"/>
              <a:t>mindkettő </a:t>
            </a:r>
            <a:r>
              <a:rPr lang="hu-HU" sz="2400" dirty="0" smtClean="0"/>
              <a:t>szabadulástörténet, </a:t>
            </a:r>
            <a:r>
              <a:rPr lang="hu-HU" sz="2400" dirty="0"/>
              <a:t>a Gonosz vereségéről és a Jó </a:t>
            </a:r>
            <a:r>
              <a:rPr lang="hu-HU" sz="2400" dirty="0" smtClean="0"/>
              <a:t>győzelméről szól</a:t>
            </a:r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 smtClean="0"/>
              <a:t>a Szt. György legenda biztonságot sugall, bonyodalom-  és </a:t>
            </a:r>
            <a:r>
              <a:rPr lang="hu-HU" sz="2400" dirty="0" err="1" smtClean="0"/>
              <a:t>összetettségmentes</a:t>
            </a:r>
            <a:r>
              <a:rPr lang="hu-HU" sz="2400" dirty="0" smtClean="0"/>
              <a:t>; világos értékrendje van</a:t>
            </a:r>
          </a:p>
          <a:p>
            <a:r>
              <a:rPr lang="hu-HU" sz="2400" dirty="0" smtClean="0"/>
              <a:t>funkciója a döntés, az elköteleződés segítése: választani kell, a Jó mellé kell állni a Gonosszal szemben</a:t>
            </a:r>
          </a:p>
          <a:p>
            <a:endParaRPr lang="hu-HU" sz="2400" dirty="0" smtClean="0"/>
          </a:p>
          <a:p>
            <a:r>
              <a:rPr lang="hu-HU" sz="2400" dirty="0"/>
              <a:t>a</a:t>
            </a:r>
            <a:r>
              <a:rPr lang="hu-HU" sz="2400" dirty="0" smtClean="0"/>
              <a:t> leány a középkori ikonográfiában minden emberi lélek szimbóluma is: az üdvözülése miatt aggódó, könyörgő ember lelkének megjelenítése (gyermeki tehetetlenség, kiszolgáltatottság)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81424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914400"/>
            <a:ext cx="10058400" cy="5120640"/>
          </a:xfrm>
        </p:spPr>
        <p:txBody>
          <a:bodyPr>
            <a:normAutofit/>
          </a:bodyPr>
          <a:lstStyle/>
          <a:p>
            <a:r>
              <a:rPr lang="hu-HU" sz="2400" dirty="0"/>
              <a:t>ezzel szemben a Szt. László legenda fejlődéstörténetet mutat meg; összetettebb, rétegzettebbek a szintjei</a:t>
            </a:r>
          </a:p>
          <a:p>
            <a:endParaRPr lang="hu-HU" sz="2400" dirty="0" smtClean="0"/>
          </a:p>
          <a:p>
            <a:r>
              <a:rPr lang="hu-HU" sz="2400" dirty="0" smtClean="0"/>
              <a:t>a Szt. László legenda meghökkentő sajátossága, hogy a nő aktív, küzdő szereplővé lép elő (!)</a:t>
            </a:r>
          </a:p>
          <a:p>
            <a:endParaRPr lang="hu-HU" sz="2400" dirty="0" smtClean="0"/>
          </a:p>
          <a:p>
            <a:r>
              <a:rPr lang="hu-HU" sz="2400" dirty="0"/>
              <a:t>a</a:t>
            </a:r>
            <a:r>
              <a:rPr lang="hu-HU" sz="2400" dirty="0" smtClean="0"/>
              <a:t> másik fontos mozzanata: </a:t>
            </a:r>
            <a:r>
              <a:rPr lang="hu-HU" sz="2400" b="1" dirty="0" smtClean="0">
                <a:solidFill>
                  <a:srgbClr val="4D0860"/>
                </a:solidFill>
              </a:rPr>
              <a:t>a nő együttműködése a férfival (…és a férfi együttműködése a nővel</a:t>
            </a:r>
            <a:r>
              <a:rPr lang="hu-HU" sz="2400" dirty="0" smtClean="0"/>
              <a:t>, </a:t>
            </a:r>
            <a:r>
              <a:rPr lang="hu-HU" sz="2400" dirty="0" smtClean="0">
                <a:sym typeface="Wingdings" panose="05000000000000000000" pitchFamily="2" charset="2"/>
              </a:rPr>
              <a:t>),</a:t>
            </a:r>
            <a:r>
              <a:rPr lang="hu-HU" sz="2400" dirty="0" smtClean="0"/>
              <a:t> ami mindkettőjük megmenekülését (beteljesülését) elhozza </a:t>
            </a:r>
            <a:r>
              <a:rPr lang="hu-HU" sz="2400" dirty="0" smtClean="0">
                <a:sym typeface="Wingdings" panose="05000000000000000000" pitchFamily="2" charset="2"/>
              </a:rPr>
              <a:t> sok kutató sajátosan magyar motívumnak tartja a lány egyenrangú működését a megmentő hőssel (ez nem szerepel egyetlen nyugati párhuzamos történetben sem…)</a:t>
            </a:r>
            <a:endParaRPr lang="hu-HU" sz="2400" dirty="0" smtClean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89257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953037"/>
            <a:ext cx="10058400" cy="508200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Szt. László legendában rejlő spirituális tanítás tehát az </a:t>
            </a:r>
            <a:r>
              <a:rPr lang="hu-HU" sz="2400" b="1" i="1" dirty="0" smtClean="0">
                <a:solidFill>
                  <a:srgbClr val="4D0860"/>
                </a:solidFill>
              </a:rPr>
              <a:t>együttműködésre</a:t>
            </a:r>
            <a:r>
              <a:rPr lang="hu-HU" sz="2400" dirty="0" smtClean="0"/>
              <a:t> helyezi a hangsúlyt </a:t>
            </a:r>
          </a:p>
          <a:p>
            <a:endParaRPr lang="hu-HU" sz="2400" dirty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Szt.László</a:t>
            </a:r>
            <a:r>
              <a:rPr lang="hu-HU" sz="2400" dirty="0" smtClean="0"/>
              <a:t> legenda tehát utat mutat abból a gyakori emberi (párkapcsolati) játszmából, melyben vesztes és győztes (valójában két vesztes) vergődik </a:t>
            </a:r>
            <a:r>
              <a:rPr lang="hu-HU" sz="2400" dirty="0" smtClean="0">
                <a:sym typeface="Wingdings" panose="05000000000000000000" pitchFamily="2" charset="2"/>
              </a:rPr>
              <a:t> </a:t>
            </a:r>
            <a:r>
              <a:rPr lang="hu-HU" sz="2400" dirty="0" smtClean="0"/>
              <a:t>abba a helyzetbe, melyben két szabad személy együttműködése zajlik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b="1" dirty="0" smtClean="0">
                <a:solidFill>
                  <a:srgbClr val="4D0860"/>
                </a:solidFill>
              </a:rPr>
              <a:t>4. A SEBEK EREJE</a:t>
            </a:r>
          </a:p>
          <a:p>
            <a:r>
              <a:rPr lang="hu-HU" sz="2400" dirty="0"/>
              <a:t>a</a:t>
            </a:r>
            <a:r>
              <a:rPr lang="hu-HU" sz="2400" dirty="0" smtClean="0"/>
              <a:t> Krónika-szöveg és az Anjou legendárium is említi László súlyos sebeit </a:t>
            </a:r>
            <a:r>
              <a:rPr lang="hu-HU" sz="2400" dirty="0" smtClean="0">
                <a:sym typeface="Wingdings" panose="05000000000000000000" pitchFamily="2" charset="2"/>
              </a:rPr>
              <a:t>a megmentő hős sebesülten, korlátozottan érkezik a lány megmentésére (vö. ismételt eltérés Szt. Györgytől)</a:t>
            </a:r>
            <a:endParaRPr lang="hu-HU" sz="2400" dirty="0" smtClean="0"/>
          </a:p>
          <a:p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77917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721217"/>
            <a:ext cx="10058400" cy="531382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Szt. László küldetésben jár, nem egyéni érdektől vezérelve, mint a kun </a:t>
            </a:r>
            <a:r>
              <a:rPr lang="hu-HU" sz="2400" dirty="0" smtClean="0">
                <a:sym typeface="Wingdings" panose="05000000000000000000" pitchFamily="2" charset="2"/>
              </a:rPr>
              <a:t> tudja a helyét, szerepét a világban, erkölcsileg alátámasztott a küzdelme (a </a:t>
            </a:r>
            <a:r>
              <a:rPr lang="hu-HU" sz="2400" dirty="0" err="1" smtClean="0">
                <a:sym typeface="Wingdings" panose="05000000000000000000" pitchFamily="2" charset="2"/>
              </a:rPr>
              <a:t>váradi</a:t>
            </a:r>
            <a:r>
              <a:rPr lang="hu-HU" sz="2400" dirty="0" smtClean="0">
                <a:sym typeface="Wingdings" panose="05000000000000000000" pitchFamily="2" charset="2"/>
              </a:rPr>
              <a:t> püspök áldásával harcol)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>
                <a:sym typeface="Wingdings" panose="05000000000000000000" pitchFamily="2" charset="2"/>
              </a:rPr>
              <a:t>a</a:t>
            </a:r>
            <a:r>
              <a:rPr lang="hu-HU" sz="2400" dirty="0" smtClean="0">
                <a:sym typeface="Wingdings" panose="05000000000000000000" pitchFamily="2" charset="2"/>
              </a:rPr>
              <a:t> sebesültségéből adódóan szembe kell nézni a határaival, korlátaival  a fájdalmán felülemelkedve is kész feláldozni magát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 smtClean="0">
                <a:sym typeface="Wingdings" panose="05000000000000000000" pitchFamily="2" charset="2"/>
              </a:rPr>
              <a:t>Szt. László a </a:t>
            </a:r>
            <a:r>
              <a:rPr lang="hu-HU" sz="2400" b="1" dirty="0" smtClean="0">
                <a:sym typeface="Wingdings" panose="05000000000000000000" pitchFamily="2" charset="2"/>
              </a:rPr>
              <a:t>tudatos, reflektált, küldetéses férfierőt </a:t>
            </a:r>
            <a:r>
              <a:rPr lang="hu-HU" sz="2400" dirty="0" smtClean="0">
                <a:sym typeface="Wingdings" panose="05000000000000000000" pitchFamily="2" charset="2"/>
              </a:rPr>
              <a:t>jeleníti meg a történetben (!)</a:t>
            </a:r>
          </a:p>
          <a:p>
            <a:r>
              <a:rPr lang="hu-HU" sz="2400" dirty="0">
                <a:sym typeface="Wingdings" panose="05000000000000000000" pitchFamily="2" charset="2"/>
              </a:rPr>
              <a:t>s</a:t>
            </a:r>
            <a:r>
              <a:rPr lang="hu-HU" sz="2400" dirty="0" smtClean="0">
                <a:sym typeface="Wingdings" panose="05000000000000000000" pitchFamily="2" charset="2"/>
              </a:rPr>
              <a:t>ebzetté vált a szenvedések során, ezeket el tudja fogadni és felül tud rajtuk emelkedni  az érett férfierő megszemélyesítője</a:t>
            </a: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48171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734096"/>
            <a:ext cx="10058400" cy="5300944"/>
          </a:xfrm>
        </p:spPr>
        <p:txBody>
          <a:bodyPr>
            <a:normAutofit/>
          </a:bodyPr>
          <a:lstStyle/>
          <a:p>
            <a:r>
              <a:rPr lang="hu-HU" sz="2400" dirty="0"/>
              <a:t>e</a:t>
            </a:r>
            <a:r>
              <a:rPr lang="hu-HU" sz="2400" dirty="0" smtClean="0"/>
              <a:t>gy további megközelítés szerint a történetben szereplő két férfi ugyanaz a szimbolikus személy </a:t>
            </a:r>
            <a:r>
              <a:rPr lang="hu-HU" sz="2400" dirty="0" smtClean="0">
                <a:sym typeface="Wingdings" panose="05000000000000000000" pitchFamily="2" charset="2"/>
              </a:rPr>
              <a:t> a férfi fejlődéstörténet két szakaszát jeleníti meg (a megzabolázatlan nyers erő ~ tudatos, harcos hős; az erő a jó szolgálatába állítva)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>
                <a:sym typeface="Wingdings" panose="05000000000000000000" pitchFamily="2" charset="2"/>
              </a:rPr>
              <a:t>e</a:t>
            </a:r>
            <a:r>
              <a:rPr lang="hu-HU" sz="2400" dirty="0" smtClean="0">
                <a:sym typeface="Wingdings" panose="05000000000000000000" pitchFamily="2" charset="2"/>
              </a:rPr>
              <a:t>bben az értelemben a pogány tradíció sem eleve gonosz, hanem átformálandó-beavatandó a keresztény közösségbe  ennek az átalakult, de ősi eredetű erőnek a megjelenítője Szt. László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400" b="1" dirty="0" smtClean="0">
                <a:solidFill>
                  <a:srgbClr val="4D0860"/>
                </a:solidFill>
                <a:sym typeface="Wingdings" panose="05000000000000000000" pitchFamily="2" charset="2"/>
              </a:rPr>
              <a:t>5. INTIMITÁS A FEGYVEREK ALATT</a:t>
            </a:r>
          </a:p>
          <a:p>
            <a:r>
              <a:rPr lang="hu-HU" sz="2400" dirty="0">
                <a:sym typeface="Wingdings" panose="05000000000000000000" pitchFamily="2" charset="2"/>
              </a:rPr>
              <a:t>f</a:t>
            </a:r>
            <a:r>
              <a:rPr lang="hu-HU" sz="2400" dirty="0" smtClean="0">
                <a:sym typeface="Wingdings" panose="05000000000000000000" pitchFamily="2" charset="2"/>
              </a:rPr>
              <a:t>ontos része a történetnek, hogy a hős a megmentett leány ölébe hajtja a fejét  a harc utáni intimitás, gyöngédség pillanatai</a:t>
            </a: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>
              <a:sym typeface="Wingdings" panose="05000000000000000000" pitchFamily="2" charset="2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53509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837127"/>
            <a:ext cx="10058400" cy="5197913"/>
          </a:xfrm>
        </p:spPr>
        <p:txBody>
          <a:bodyPr>
            <a:normAutofit/>
          </a:bodyPr>
          <a:lstStyle/>
          <a:p>
            <a:r>
              <a:rPr lang="hu-HU" sz="2400" dirty="0"/>
              <a:t>e</a:t>
            </a:r>
            <a:r>
              <a:rPr lang="hu-HU" sz="2400" dirty="0" smtClean="0"/>
              <a:t>gyes ábrázolásokon ekkor ismét vérezni kezd Szent László sebe </a:t>
            </a:r>
            <a:r>
              <a:rPr lang="hu-HU" sz="2400" dirty="0" smtClean="0">
                <a:sym typeface="Wingdings" panose="05000000000000000000" pitchFamily="2" charset="2"/>
              </a:rPr>
              <a:t> a sebzettség és intimitás összekapcsolódása szinte összefoglalója a történetnek; tömörítve tárja a néző elé a lényeget, hogy ne feledje: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b="1" i="1" dirty="0" smtClean="0">
                <a:solidFill>
                  <a:srgbClr val="4D0860"/>
                </a:solidFill>
              </a:rPr>
              <a:t>szabadság</a:t>
            </a:r>
            <a:endParaRPr lang="hu-HU" sz="2400" b="1" i="1" dirty="0">
              <a:solidFill>
                <a:srgbClr val="4D0860"/>
              </a:solidFill>
            </a:endParaRPr>
          </a:p>
          <a:p>
            <a:r>
              <a:rPr lang="hu-HU" sz="2400" b="1" i="1" dirty="0" smtClean="0">
                <a:solidFill>
                  <a:srgbClr val="4D0860"/>
                </a:solidFill>
              </a:rPr>
              <a:t>együttműködés </a:t>
            </a:r>
            <a:r>
              <a:rPr lang="hu-HU" sz="2400" b="1" i="1" dirty="0">
                <a:solidFill>
                  <a:srgbClr val="4D0860"/>
                </a:solidFill>
              </a:rPr>
              <a:t>(férfi-női)</a:t>
            </a:r>
          </a:p>
          <a:p>
            <a:r>
              <a:rPr lang="hu-HU" sz="2400" b="1" i="1" dirty="0" smtClean="0">
                <a:solidFill>
                  <a:srgbClr val="4D0860"/>
                </a:solidFill>
              </a:rPr>
              <a:t>határok </a:t>
            </a:r>
            <a:r>
              <a:rPr lang="hu-HU" sz="2400" b="1" i="1" dirty="0">
                <a:solidFill>
                  <a:srgbClr val="4D0860"/>
                </a:solidFill>
              </a:rPr>
              <a:t>elfogadása és megvédése</a:t>
            </a:r>
          </a:p>
          <a:p>
            <a:r>
              <a:rPr lang="hu-HU" sz="2400" b="1" i="1" dirty="0" smtClean="0">
                <a:solidFill>
                  <a:srgbClr val="4D0860"/>
                </a:solidFill>
              </a:rPr>
              <a:t>intimitásra </a:t>
            </a:r>
            <a:r>
              <a:rPr lang="hu-HU" sz="2400" b="1" i="1" dirty="0">
                <a:solidFill>
                  <a:srgbClr val="4D0860"/>
                </a:solidFill>
              </a:rPr>
              <a:t>való képesség</a:t>
            </a:r>
          </a:p>
          <a:p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>
              <a:sym typeface="Wingdings" panose="05000000000000000000" pitchFamily="2" charset="2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85140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err="1" smtClean="0"/>
              <a:t>Tornay</a:t>
            </a:r>
            <a:r>
              <a:rPr lang="hu-HU" dirty="0" smtClean="0"/>
              <a:t> </a:t>
            </a:r>
            <a:r>
              <a:rPr lang="hu-HU" dirty="0" err="1" smtClean="0"/>
              <a:t>Krisztina-Guba</a:t>
            </a:r>
            <a:r>
              <a:rPr lang="hu-HU" dirty="0" smtClean="0"/>
              <a:t> András: Női és férfi szabadulástörténet a Szent László legendában (Embertárs, 2012/4, 291-303.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010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734095"/>
            <a:ext cx="10266608" cy="523655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</a:t>
            </a:r>
            <a:r>
              <a:rPr lang="hu-HU" sz="2400" dirty="0"/>
              <a:t>források szerint László erőskezű, hatalmas termetű férfi volt, aki „a többi ember közül vállal kimagaslott”. Nagy testi erejét még ötven éves </a:t>
            </a:r>
            <a:r>
              <a:rPr lang="hu-HU" sz="2400" dirty="0" smtClean="0"/>
              <a:t>korához közeledve </a:t>
            </a:r>
            <a:r>
              <a:rPr lang="hu-HU" sz="2400" dirty="0"/>
              <a:t>is megőrizte. A harcban való jártassága, a csatákban mutatott személyes bátorsága következtében a középkorban fokozatosan vált nagyon </a:t>
            </a:r>
            <a:r>
              <a:rPr lang="hu-HU" sz="2400" dirty="0" smtClean="0"/>
              <a:t>népszerűvé </a:t>
            </a:r>
            <a:r>
              <a:rPr lang="hu-HU" sz="2400" dirty="0" smtClean="0">
                <a:sym typeface="Wingdings" panose="05000000000000000000" pitchFamily="2" charset="2"/>
              </a:rPr>
              <a:t> lovagkirály</a:t>
            </a: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>
                <a:sym typeface="Wingdings" panose="05000000000000000000" pitchFamily="2" charset="2"/>
              </a:rPr>
              <a:t>m</a:t>
            </a:r>
            <a:r>
              <a:rPr lang="hu-HU" sz="2400" dirty="0" smtClean="0">
                <a:sym typeface="Wingdings" panose="05000000000000000000" pitchFamily="2" charset="2"/>
              </a:rPr>
              <a:t>ivel korán, már 1192-ben szentté avatták Lászlót,</a:t>
            </a:r>
          </a:p>
          <a:p>
            <a:pPr marL="0" indent="0">
              <a:buNone/>
            </a:pPr>
            <a:r>
              <a:rPr lang="hu-HU" sz="2400" dirty="0" smtClean="0">
                <a:sym typeface="Wingdings" panose="05000000000000000000" pitchFamily="2" charset="2"/>
              </a:rPr>
              <a:t> </a:t>
            </a:r>
            <a:r>
              <a:rPr lang="hu-HU" sz="2400" dirty="0"/>
              <a:t>a kialakuló magyar lovagi kultúra és </a:t>
            </a:r>
            <a:r>
              <a:rPr lang="hu-HU" sz="2400" dirty="0" smtClean="0"/>
              <a:t>életmód</a:t>
            </a:r>
          </a:p>
          <a:p>
            <a:pPr marL="0" indent="0">
              <a:buNone/>
            </a:pPr>
            <a:r>
              <a:rPr lang="hu-HU" sz="2400" dirty="0" smtClean="0"/>
              <a:t> </a:t>
            </a:r>
            <a:r>
              <a:rPr lang="hu-HU" sz="2400" dirty="0"/>
              <a:t>őt tekintette </a:t>
            </a:r>
            <a:r>
              <a:rPr lang="hu-HU" sz="2400" dirty="0" smtClean="0"/>
              <a:t>példaképének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váradi</a:t>
            </a:r>
            <a:r>
              <a:rPr lang="hu-HU" sz="2400" dirty="0" smtClean="0"/>
              <a:t> </a:t>
            </a:r>
            <a:r>
              <a:rPr lang="hu-HU" sz="2400" dirty="0"/>
              <a:t>sírja csodatevő zarándokhellyé </a:t>
            </a:r>
            <a:r>
              <a:rPr lang="hu-HU" sz="2400" dirty="0" smtClean="0"/>
              <a:t>lett</a:t>
            </a:r>
          </a:p>
          <a:p>
            <a:pPr marL="0" indent="0">
              <a:buNone/>
            </a:pPr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 smtClean="0"/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02" y="2395469"/>
            <a:ext cx="2818906" cy="39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5308" y="609599"/>
            <a:ext cx="7572778" cy="556176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a </a:t>
            </a:r>
            <a:r>
              <a:rPr lang="hu-HU" sz="2400" dirty="0"/>
              <a:t>népét győzelemre segítő László kultusza tovább élt a későbbi korokban </a:t>
            </a:r>
            <a:r>
              <a:rPr lang="hu-HU" sz="2400" dirty="0" smtClean="0"/>
              <a:t>is </a:t>
            </a:r>
            <a:r>
              <a:rPr lang="hu-HU" sz="2400" dirty="0" smtClean="0">
                <a:sym typeface="Wingdings" panose="05000000000000000000" pitchFamily="2" charset="2"/>
              </a:rPr>
              <a:t> a</a:t>
            </a:r>
            <a:r>
              <a:rPr lang="hu-HU" sz="2400" dirty="0" smtClean="0"/>
              <a:t> </a:t>
            </a:r>
            <a:r>
              <a:rPr lang="hu-HU" sz="2400" dirty="0"/>
              <a:t>nehéz háborús időkben a nép László királytól várt és remélt segedelmet; a magyar katonák László nevét kiáltozva rohantak a </a:t>
            </a:r>
            <a:r>
              <a:rPr lang="hu-HU" sz="2400" dirty="0" smtClean="0"/>
              <a:t>törökre…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testi </a:t>
            </a:r>
            <a:r>
              <a:rPr lang="hu-HU" sz="2400" dirty="0"/>
              <a:t>és lelki képességei miatt </a:t>
            </a:r>
            <a:r>
              <a:rPr lang="hu-HU" sz="2400" dirty="0" smtClean="0"/>
              <a:t>az Egyház </a:t>
            </a:r>
            <a:r>
              <a:rPr lang="hu-HU" sz="2400" dirty="0"/>
              <a:t>csodatévő harcos szentet is tisztel benne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minden </a:t>
            </a:r>
            <a:r>
              <a:rPr lang="hu-HU" sz="2400" dirty="0"/>
              <a:t>időkre prototípusává vált az erényekben dús és a tetteiben évszázadokra előre cselekedni tudó </a:t>
            </a:r>
            <a:r>
              <a:rPr lang="hu-HU" sz="2400" dirty="0" err="1" smtClean="0"/>
              <a:t>országvezetőnek</a:t>
            </a:r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/>
              <a:t>az egyik legtöbbet ábrázolt magyar </a:t>
            </a:r>
            <a:r>
              <a:rPr lang="hu-HU" sz="2400" dirty="0" smtClean="0"/>
              <a:t>szent:</a:t>
            </a:r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400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29" y="1287887"/>
            <a:ext cx="2524260" cy="382502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 flipH="1">
            <a:off x="9401575" y="5525038"/>
            <a:ext cx="2215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Szent László a Képes Krónikában</a:t>
            </a:r>
          </a:p>
        </p:txBody>
      </p:sp>
    </p:spTree>
    <p:extLst>
      <p:ext uri="{BB962C8B-B14F-4D97-AF65-F5344CB8AC3E}">
        <p14:creationId xmlns:p14="http://schemas.microsoft.com/office/powerpoint/2010/main" val="22571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89992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Szent László ábrázolások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5" y="1532586"/>
            <a:ext cx="2037557" cy="401534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24" y="1532586"/>
            <a:ext cx="2892649" cy="38568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24" y="1532586"/>
            <a:ext cx="2499576" cy="333276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63639" y="5633112"/>
            <a:ext cx="355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Simone</a:t>
            </a:r>
            <a:r>
              <a:rPr lang="hu-HU" dirty="0"/>
              <a:t> Martini: Szent László magyar </a:t>
            </a:r>
            <a:r>
              <a:rPr lang="hu-HU" dirty="0" smtClean="0"/>
              <a:t>király (Olaszország)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099602" y="5771611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Mátyás-templom</a:t>
            </a:r>
          </a:p>
        </p:txBody>
      </p:sp>
      <p:sp>
        <p:nvSpPr>
          <p:cNvPr id="8" name="Téglalap 7"/>
          <p:cNvSpPr/>
          <p:nvPr/>
        </p:nvSpPr>
        <p:spPr>
          <a:xfrm>
            <a:off x="9195515" y="5633112"/>
            <a:ext cx="186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Székesfehérvár</a:t>
            </a:r>
          </a:p>
        </p:txBody>
      </p:sp>
    </p:spTree>
    <p:extLst>
      <p:ext uri="{BB962C8B-B14F-4D97-AF65-F5344CB8AC3E}">
        <p14:creationId xmlns:p14="http://schemas.microsoft.com/office/powerpoint/2010/main" val="29959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7" y="1095523"/>
            <a:ext cx="2995411" cy="43233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5" y="1095523"/>
            <a:ext cx="2973946" cy="396526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140025" y="5781471"/>
            <a:ext cx="1401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Szekszárd</a:t>
            </a:r>
          </a:p>
        </p:txBody>
      </p:sp>
      <p:sp>
        <p:nvSpPr>
          <p:cNvPr id="5" name="Téglalap 4"/>
          <p:cNvSpPr/>
          <p:nvPr/>
        </p:nvSpPr>
        <p:spPr>
          <a:xfrm>
            <a:off x="8223698" y="54189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Győr</a:t>
            </a:r>
          </a:p>
        </p:txBody>
      </p:sp>
    </p:spTree>
    <p:extLst>
      <p:ext uri="{BB962C8B-B14F-4D97-AF65-F5344CB8AC3E}">
        <p14:creationId xmlns:p14="http://schemas.microsoft.com/office/powerpoint/2010/main" val="38573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68" y="862883"/>
            <a:ext cx="3233671" cy="431156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00012" y="5523892"/>
            <a:ext cx="3003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Mogyoródi csata emlékhelye</a:t>
            </a:r>
          </a:p>
        </p:txBody>
      </p:sp>
      <p:pic>
        <p:nvPicPr>
          <p:cNvPr id="1026" name="Picture 2" descr="https://upload.wikimedia.org/wikipedia/commons/thumb/3/3a/Laszlo-Coronation-ChroniconPictum.jpg/200px-Laszlo-Coronation-ChroniconPic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66" y="1094970"/>
            <a:ext cx="3224879" cy="40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276563" y="5523892"/>
            <a:ext cx="320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Szent László megkoronázása (Képes Krónika)</a:t>
            </a:r>
          </a:p>
        </p:txBody>
      </p:sp>
    </p:spTree>
    <p:extLst>
      <p:ext uri="{BB962C8B-B14F-4D97-AF65-F5344CB8AC3E}">
        <p14:creationId xmlns:p14="http://schemas.microsoft.com/office/powerpoint/2010/main" val="41827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51355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solidFill>
                  <a:srgbClr val="4D0860"/>
                </a:solidFill>
              </a:rPr>
              <a:t>A Szent László legenda</a:t>
            </a:r>
            <a:endParaRPr lang="hu-HU" sz="3200" b="1" dirty="0">
              <a:solidFill>
                <a:srgbClr val="4D0860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169831" y="1794027"/>
            <a:ext cx="10058400" cy="3931920"/>
          </a:xfrm>
        </p:spPr>
        <p:txBody>
          <a:bodyPr>
            <a:normAutofit/>
          </a:bodyPr>
          <a:lstStyle/>
          <a:p>
            <a:r>
              <a:rPr lang="hu-HU" sz="2400" dirty="0"/>
              <a:t>A szent király </a:t>
            </a:r>
            <a:r>
              <a:rPr lang="hu-HU" sz="2400" dirty="0" smtClean="0"/>
              <a:t>alakját számos legenda örökítette meg, melyekben nem </a:t>
            </a:r>
            <a:r>
              <a:rPr lang="hu-HU" sz="2400" dirty="0"/>
              <a:t>csak életében, </a:t>
            </a:r>
            <a:r>
              <a:rPr lang="hu-HU" sz="2400" dirty="0" smtClean="0"/>
              <a:t>hanem </a:t>
            </a:r>
            <a:r>
              <a:rPr lang="hu-HU" sz="2400" dirty="0"/>
              <a:t>halála után is </a:t>
            </a:r>
            <a:r>
              <a:rPr lang="hu-HU" sz="2400" dirty="0" smtClean="0"/>
              <a:t>segítette népét </a:t>
            </a:r>
            <a:endParaRPr lang="hu-HU" sz="2400" dirty="0" smtClean="0">
              <a:sym typeface="Wingdings" panose="05000000000000000000" pitchFamily="2" charset="2"/>
            </a:endParaRPr>
          </a:p>
          <a:p>
            <a:endParaRPr lang="hu-HU" sz="2400" dirty="0">
              <a:sym typeface="Wingdings" panose="05000000000000000000" pitchFamily="2" charset="2"/>
            </a:endParaRPr>
          </a:p>
          <a:p>
            <a:r>
              <a:rPr lang="hu-HU" sz="2400" dirty="0" smtClean="0"/>
              <a:t>ez </a:t>
            </a:r>
            <a:r>
              <a:rPr lang="hu-HU" sz="2400" dirty="0"/>
              <a:t>a legendakör az egyetlen, ami magyar eredetűként templomainkban a mai napig fennmaradt szerte a középkori Magyarország területén. A legfrissebben feltárt erdélyi, </a:t>
            </a:r>
            <a:r>
              <a:rPr lang="hu-HU" sz="2400" dirty="0" err="1"/>
              <a:t>homoródkarácsonyfalvi</a:t>
            </a:r>
            <a:r>
              <a:rPr lang="hu-HU" sz="2400" dirty="0"/>
              <a:t> freskóképek épségben vészelték át az elmúlt több mint ötszáz esztendőt</a:t>
            </a:r>
            <a:r>
              <a:rPr lang="hu-HU" sz="2400" dirty="0" smtClean="0"/>
              <a:t>.</a:t>
            </a:r>
          </a:p>
          <a:p>
            <a:r>
              <a:rPr lang="hu-HU" sz="2400" dirty="0">
                <a:hlinkClick r:id="rId2"/>
              </a:rPr>
              <a:t>https://www.youtube.com/watch?v=mwH6F3TZmgk</a:t>
            </a:r>
            <a:r>
              <a:rPr lang="hu-HU" sz="2400" dirty="0"/>
              <a:t> (Szent László legenda Múlt-kor)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580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zappa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1425</TotalTime>
  <Words>1875</Words>
  <Application>Microsoft Office PowerPoint</Application>
  <PresentationFormat>Szélesvásznú</PresentationFormat>
  <Paragraphs>174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Courier New</vt:lpstr>
      <vt:lpstr>Garamond</vt:lpstr>
      <vt:lpstr>Roboto</vt:lpstr>
      <vt:lpstr>Wingdings</vt:lpstr>
      <vt:lpstr>Szappan</vt:lpstr>
      <vt:lpstr>NŐI ÉS FÉRFI SZABADULÁSTÖRTÉNET A SZENT LÁSZLÓ LEGENDÁBAN</vt:lpstr>
      <vt:lpstr>1046 (Lengyelország) – 1095 (Nyitra) 49 év  bátyja, I. Géza után lépett a trónra, utódja Könyves Kálmán volt</vt:lpstr>
      <vt:lpstr>Ki van az életrajz mögött?</vt:lpstr>
      <vt:lpstr>PowerPoint bemutató</vt:lpstr>
      <vt:lpstr>PowerPoint bemutató</vt:lpstr>
      <vt:lpstr>Szent László ábrázolások</vt:lpstr>
      <vt:lpstr>PowerPoint bemutató</vt:lpstr>
      <vt:lpstr>PowerPoint bemutató</vt:lpstr>
      <vt:lpstr>A Szent László legenda</vt:lpstr>
      <vt:lpstr>A LEGENDA a Képes Krónikában maradt fent:</vt:lpstr>
      <vt:lpstr>PowerPoint bemutató</vt:lpstr>
      <vt:lpstr>PowerPoint bemutató</vt:lpstr>
      <vt:lpstr>PowerPoint bemutató</vt:lpstr>
      <vt:lpstr>PowerPoint bemutató</vt:lpstr>
      <vt:lpstr>Kakaslomnic, 1420 (részlet)</vt:lpstr>
      <vt:lpstr>Székelyderzs, unitárius templom, 1419</vt:lpstr>
      <vt:lpstr>Tereske, 1330-50</vt:lpstr>
      <vt:lpstr>Gelence, 1300-1330</vt:lpstr>
      <vt:lpstr>Homoródkarácsonyfalva (13.sz. vége)</vt:lpstr>
      <vt:lpstr>A legenda értelmezési szintjei:</vt:lpstr>
      <vt:lpstr>1. „RABLÓ ÉS ÁLDOZAT” – férfi és nő szabadulásra várva</vt:lpstr>
      <vt:lpstr>PowerPoint bemutató</vt:lpstr>
      <vt:lpstr>PowerPoint bemutató</vt:lpstr>
      <vt:lpstr>PowerPoint bemutató</vt:lpstr>
      <vt:lpstr>2. A RABLÓ</vt:lpstr>
      <vt:lpstr>PowerPoint bemutató</vt:lpstr>
      <vt:lpstr>PowerPoint bemutató</vt:lpstr>
      <vt:lpstr>PowerPoint bemutató</vt:lpstr>
      <vt:lpstr>PowerPoint bemutató</vt:lpstr>
      <vt:lpstr>PowerPoint bemutató</vt:lpstr>
      <vt:lpstr>Rogier van der Weyden, Szt. György harca a sárkánnyal (1430 körül)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NŐI ÉS FÉRFI SZABADULÁSTÖRTÉNET A SZENT LÁSZLÓ LEGENDÁBAN</dc:title>
  <dc:creator>Aranka</dc:creator>
  <cp:lastModifiedBy>Aranka Tiringer</cp:lastModifiedBy>
  <cp:revision>48</cp:revision>
  <dcterms:created xsi:type="dcterms:W3CDTF">2015-09-03T07:44:56Z</dcterms:created>
  <dcterms:modified xsi:type="dcterms:W3CDTF">2019-03-08T08:39:46Z</dcterms:modified>
</cp:coreProperties>
</file>