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4" r:id="rId10"/>
    <p:sldId id="272" r:id="rId11"/>
    <p:sldId id="270" r:id="rId12"/>
    <p:sldId id="271" r:id="rId13"/>
    <p:sldId id="273" r:id="rId14"/>
    <p:sldId id="265" r:id="rId15"/>
    <p:sldId id="277" r:id="rId16"/>
    <p:sldId id="275" r:id="rId17"/>
    <p:sldId id="280" r:id="rId18"/>
    <p:sldId id="274" r:id="rId19"/>
    <p:sldId id="282" r:id="rId20"/>
    <p:sldId id="281" r:id="rId21"/>
    <p:sldId id="278" r:id="rId22"/>
    <p:sldId id="279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00" r:id="rId38"/>
    <p:sldId id="298" r:id="rId39"/>
    <p:sldId id="299" r:id="rId40"/>
    <p:sldId id="30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1222E-FCA6-4C8C-9123-9BEF21F9B532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4D467-21DD-48CC-BB87-4BE3338CF1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223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6E84C-5D28-478D-8E64-E699DAB6CFAD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18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2874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E7C36FE-A271-4D8A-AF64-FFCB399F705A}" type="slidenum">
              <a:rPr lang="hu-HU" altLang="hu-HU">
                <a:latin typeface="Arial" panose="020B0604020202020204" pitchFamily="34" charset="0"/>
              </a:rPr>
              <a:pPr eaLnBrk="1" hangingPunct="1"/>
              <a:t>15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hu-HU" altLang="hu-HU" sz="12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778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/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GB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8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CCEBCA6-81C8-4F0F-B07A-E38A6C4B8913}" type="slidenum">
              <a:rPr lang="hu-HU" altLang="hu-HU">
                <a:latin typeface="Arial" panose="020B0604020202020204" pitchFamily="34" charset="0"/>
              </a:rPr>
              <a:pPr eaLnBrk="1" hangingPunct="1"/>
              <a:t>21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hu-HU" altLang="hu-HU" sz="12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29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/>
        </p:spPr>
      </p:sp>
      <p:sp>
        <p:nvSpPr>
          <p:cNvPr id="829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… és hogy mikor következik be összeomlás és szuicdium, az sok tényezőtől függ, és ismerünk néhány rizikó és protektív tényezőt</a:t>
            </a:r>
            <a:endParaRPr lang="en-GB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8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5F859EA-DA8A-4603-85BD-29F16039BACE}" type="slidenum">
              <a:rPr lang="hu-HU" altLang="hu-HU">
                <a:latin typeface="Arial" panose="020B0604020202020204" pitchFamily="34" charset="0"/>
              </a:rPr>
              <a:pPr eaLnBrk="1" hangingPunct="1"/>
              <a:t>23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hu-HU" altLang="hu-HU" sz="12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788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/>
        </p:spPr>
      </p:sp>
      <p:sp>
        <p:nvSpPr>
          <p:cNvPr id="788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GB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9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92398" y="1545465"/>
            <a:ext cx="6815669" cy="1339403"/>
          </a:xfrm>
        </p:spPr>
        <p:txBody>
          <a:bodyPr/>
          <a:lstStyle/>
          <a:p>
            <a:r>
              <a:rPr lang="hu-HU" dirty="0" smtClean="0"/>
              <a:t>KRÍZISLÉLEKTAN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60" y="3201115"/>
            <a:ext cx="4572344" cy="22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914399"/>
            <a:ext cx="9175123" cy="1017431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002060"/>
                </a:solidFill>
              </a:rPr>
              <a:t>HOLMES skála: </a:t>
            </a:r>
            <a:r>
              <a:rPr lang="hu-HU" sz="2900" dirty="0" smtClean="0">
                <a:ln>
                  <a:noFill/>
                </a:ln>
                <a:solidFill>
                  <a:srgbClr val="B32C16">
                    <a:lumMod val="60000"/>
                    <a:lumOff val="40000"/>
                  </a:srgbClr>
                </a:solidFill>
                <a:latin typeface="Gill Sans MT"/>
              </a:rPr>
              <a:t>KRITIKUS </a:t>
            </a:r>
            <a:r>
              <a:rPr lang="hu-HU" sz="2900" dirty="0">
                <a:ln>
                  <a:noFill/>
                </a:ln>
                <a:solidFill>
                  <a:srgbClr val="B32C16">
                    <a:lumMod val="60000"/>
                    <a:lumOff val="40000"/>
                  </a:srgbClr>
                </a:solidFill>
                <a:latin typeface="Gill Sans MT"/>
              </a:rPr>
              <a:t>ÉLETESEMÉNYEK </a:t>
            </a:r>
            <a:r>
              <a:rPr lang="hu-HU" sz="2900" dirty="0" smtClean="0">
                <a:ln>
                  <a:noFill/>
                </a:ln>
                <a:solidFill>
                  <a:srgbClr val="B32C16">
                    <a:lumMod val="60000"/>
                    <a:lumOff val="40000"/>
                  </a:srgbClr>
                </a:solidFill>
                <a:latin typeface="Gill Sans MT"/>
              </a:rPr>
              <a:t>LISTÁJA (Szociális Alkalmazkodás Skála)</a:t>
            </a:r>
            <a:r>
              <a:rPr lang="hu-HU" sz="2900" dirty="0">
                <a:ln>
                  <a:noFill/>
                </a:ln>
                <a:solidFill>
                  <a:srgbClr val="545E70"/>
                </a:solidFill>
                <a:latin typeface="Gill Sans MT"/>
              </a:rPr>
              <a:t/>
            </a:r>
            <a:br>
              <a:rPr lang="hu-HU" sz="2900" dirty="0">
                <a:ln>
                  <a:noFill/>
                </a:ln>
                <a:solidFill>
                  <a:srgbClr val="545E70"/>
                </a:solidFill>
                <a:latin typeface="Gill Sans MT"/>
              </a:rPr>
            </a:br>
            <a:r>
              <a:rPr lang="hu-HU" sz="2500" dirty="0">
                <a:ln>
                  <a:noFill/>
                </a:ln>
                <a:solidFill>
                  <a:srgbClr val="545E70"/>
                </a:solidFill>
                <a:latin typeface="Gill Sans MT"/>
              </a:rPr>
              <a:t>(</a:t>
            </a:r>
            <a:r>
              <a:rPr lang="hu-HU" sz="2200" dirty="0">
                <a:ln>
                  <a:noFill/>
                </a:ln>
                <a:solidFill>
                  <a:srgbClr val="545E70"/>
                </a:solidFill>
                <a:latin typeface="Gill Sans MT"/>
              </a:rPr>
              <a:t>HOLMAS és RAHE, 1967)</a:t>
            </a:r>
            <a:endParaRPr lang="hu-HU" sz="32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228045"/>
            <a:ext cx="9601196" cy="3647822"/>
          </a:xfrm>
        </p:spPr>
        <p:txBody>
          <a:bodyPr/>
          <a:lstStyle/>
          <a:p>
            <a:r>
              <a:rPr lang="hu-HU" b="1" dirty="0" smtClean="0"/>
              <a:t>43 örömteli és tragikus életesemény felsorolása</a:t>
            </a:r>
          </a:p>
          <a:p>
            <a:r>
              <a:rPr lang="hu-HU" b="1" dirty="0"/>
              <a:t>m</a:t>
            </a:r>
            <a:r>
              <a:rPr lang="hu-HU" b="1" dirty="0" smtClean="0"/>
              <a:t>indegyik változást hozó, alkalmazkodást igénylő történés, melyeket bárki átélhet, és melyek krízist provokálhatnak;</a:t>
            </a:r>
          </a:p>
          <a:p>
            <a:r>
              <a:rPr lang="hu-HU" b="1" dirty="0"/>
              <a:t>a</a:t>
            </a:r>
            <a:r>
              <a:rPr lang="hu-HU" b="1" dirty="0" smtClean="0"/>
              <a:t>z 50 pont feletti események kritikusak, de nem feltétlenül provokálnak krízisállapotot;</a:t>
            </a:r>
          </a:p>
          <a:p>
            <a:r>
              <a:rPr lang="hu-HU" b="1" dirty="0"/>
              <a:t>a</a:t>
            </a:r>
            <a:r>
              <a:rPr lang="hu-HU" b="1" dirty="0" smtClean="0"/>
              <a:t>z örömteli változások is megterhelőek;</a:t>
            </a:r>
          </a:p>
          <a:p>
            <a:r>
              <a:rPr lang="hu-HU" b="1" dirty="0"/>
              <a:t>a</a:t>
            </a:r>
            <a:r>
              <a:rPr lang="hu-HU" b="1" dirty="0" smtClean="0"/>
              <a:t> kritikus életesemények negatív hatása rendszerint összeadódik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66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489398"/>
            <a:ext cx="9601196" cy="540912"/>
          </a:xfrm>
        </p:spPr>
        <p:txBody>
          <a:bodyPr>
            <a:normAutofit fontScale="90000"/>
          </a:bodyPr>
          <a:lstStyle/>
          <a:p>
            <a:r>
              <a:rPr lang="hu-HU" sz="3200" dirty="0">
                <a:ln>
                  <a:noFill/>
                </a:ln>
                <a:solidFill>
                  <a:srgbClr val="B32C16">
                    <a:lumMod val="60000"/>
                    <a:lumOff val="40000"/>
                  </a:srgbClr>
                </a:solidFill>
                <a:latin typeface="Gill Sans MT"/>
              </a:rPr>
              <a:t>KRITIKUS ÉLETESEMÉNYEK LISTÁJA</a:t>
            </a:r>
            <a:r>
              <a:rPr lang="hu-HU" sz="3200" dirty="0">
                <a:ln>
                  <a:noFill/>
                </a:ln>
                <a:solidFill>
                  <a:srgbClr val="545E70"/>
                </a:solidFill>
                <a:latin typeface="Gill Sans MT"/>
              </a:rPr>
              <a:t/>
            </a:r>
            <a:br>
              <a:rPr lang="hu-HU" sz="3200" dirty="0">
                <a:ln>
                  <a:noFill/>
                </a:ln>
                <a:solidFill>
                  <a:srgbClr val="545E70"/>
                </a:solidFill>
                <a:latin typeface="Gill Sans MT"/>
              </a:rPr>
            </a:br>
            <a:r>
              <a:rPr lang="hu-HU" sz="2800" dirty="0">
                <a:ln>
                  <a:noFill/>
                </a:ln>
                <a:solidFill>
                  <a:srgbClr val="545E70"/>
                </a:solidFill>
                <a:latin typeface="Gill Sans MT"/>
              </a:rPr>
              <a:t>(</a:t>
            </a:r>
            <a:r>
              <a:rPr lang="hu-HU" sz="2400" dirty="0">
                <a:ln>
                  <a:noFill/>
                </a:ln>
                <a:solidFill>
                  <a:srgbClr val="545E70"/>
                </a:solidFill>
                <a:latin typeface="Gill Sans MT"/>
              </a:rPr>
              <a:t>HOLMAS és RAHE, 1967)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2380" y="1339404"/>
            <a:ext cx="4563614" cy="4531172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5994" y="1339405"/>
            <a:ext cx="4764822" cy="45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81344" y="682579"/>
            <a:ext cx="4881608" cy="5187869"/>
          </a:xfrm>
        </p:spPr>
        <p:txBody>
          <a:bodyPr>
            <a:noAutofit/>
          </a:bodyPr>
          <a:lstStyle/>
          <a:p>
            <a:pPr lvl="0">
              <a:buClr>
                <a:srgbClr val="D9B247"/>
              </a:buClr>
              <a:buFontTx/>
              <a:buChar char="-"/>
            </a:pPr>
            <a:r>
              <a:rPr lang="hu-HU" altLang="hu-HU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Az alvási szokások </a:t>
            </a:r>
            <a:r>
              <a:rPr lang="hu-HU" altLang="hu-H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megváltozása</a:t>
            </a:r>
            <a:r>
              <a:rPr lang="hu-HU" altLang="hu-HU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r>
              <a:rPr lang="hu-HU" altLang="hu-H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							16</a:t>
            </a:r>
            <a:endParaRPr lang="hu-HU" altLang="hu-HU" sz="2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D9B247"/>
              </a:buClr>
              <a:buFontTx/>
              <a:buChar char="-"/>
            </a:pPr>
            <a:r>
              <a:rPr lang="hu-HU" altLang="hu-HU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 családi összejövetelek számának megváltozása	</a:t>
            </a:r>
            <a:r>
              <a:rPr lang="hu-HU" altLang="hu-H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		15</a:t>
            </a:r>
            <a:endParaRPr lang="hu-HU" altLang="hu-HU" sz="2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D9B247"/>
              </a:buClr>
              <a:buFontTx/>
              <a:buChar char="-"/>
            </a:pPr>
            <a:r>
              <a:rPr lang="hu-HU" altLang="hu-HU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Az étkezési szokások megváltozása	</a:t>
            </a:r>
            <a:r>
              <a:rPr lang="hu-HU" altLang="hu-H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							15</a:t>
            </a:r>
            <a:endParaRPr lang="hu-HU" altLang="hu-HU" sz="2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D9B247"/>
              </a:buClr>
              <a:buFontTx/>
              <a:buChar char="-"/>
            </a:pPr>
            <a:r>
              <a:rPr lang="hu-HU" altLang="hu-HU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Nyaralás					</a:t>
            </a:r>
            <a:r>
              <a:rPr lang="hu-HU" altLang="hu-H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13</a:t>
            </a:r>
            <a:endParaRPr lang="hu-HU" altLang="hu-HU" sz="2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D9B247"/>
              </a:buClr>
              <a:buFontTx/>
              <a:buChar char="-"/>
            </a:pPr>
            <a:r>
              <a:rPr lang="hu-HU" altLang="hu-HU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Karácsony				</a:t>
            </a:r>
            <a:r>
              <a:rPr lang="hu-HU" altLang="hu-H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r>
              <a:rPr lang="hu-HU" altLang="hu-HU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	12</a:t>
            </a:r>
          </a:p>
          <a:p>
            <a:pPr lvl="0">
              <a:buClr>
                <a:srgbClr val="D9B247"/>
              </a:buClr>
              <a:buFontTx/>
              <a:buChar char="-"/>
            </a:pPr>
            <a:r>
              <a:rPr lang="hu-HU" altLang="hu-HU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Kisebb törvénysértések			11</a:t>
            </a:r>
          </a:p>
          <a:p>
            <a:endParaRPr lang="hu-HU" sz="2000" b="1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1159100" y="682579"/>
            <a:ext cx="4790939" cy="5187869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hu-HU" altLang="hu-HU" sz="3200" b="1" dirty="0"/>
              <a:t>Problémák a főnökkel			23</a:t>
            </a:r>
          </a:p>
          <a:p>
            <a:pPr>
              <a:buFontTx/>
              <a:buChar char="-"/>
            </a:pPr>
            <a:r>
              <a:rPr lang="hu-HU" altLang="hu-HU" sz="3200" b="1" dirty="0"/>
              <a:t>Munkaidő vagy munkafeltételek megváltozása	</a:t>
            </a:r>
            <a:r>
              <a:rPr lang="hu-HU" altLang="hu-HU" sz="3200" b="1" dirty="0" smtClean="0"/>
              <a:t>				20</a:t>
            </a:r>
            <a:endParaRPr lang="hu-HU" altLang="hu-HU" sz="3200" b="1" dirty="0"/>
          </a:p>
          <a:p>
            <a:pPr>
              <a:buFontTx/>
              <a:buChar char="-"/>
            </a:pPr>
            <a:r>
              <a:rPr lang="hu-HU" altLang="hu-HU" sz="3200" b="1" dirty="0"/>
              <a:t>Lakóhely megváltozása			20</a:t>
            </a:r>
          </a:p>
          <a:p>
            <a:pPr>
              <a:buFontTx/>
              <a:buChar char="-"/>
            </a:pPr>
            <a:r>
              <a:rPr lang="hu-HU" altLang="hu-HU" sz="3200" b="1" dirty="0"/>
              <a:t>Iskolaváltás 				</a:t>
            </a:r>
            <a:r>
              <a:rPr lang="hu-HU" altLang="hu-HU" sz="3200" b="1" dirty="0" smtClean="0"/>
              <a:t>		20</a:t>
            </a:r>
            <a:endParaRPr lang="hu-HU" altLang="hu-HU" sz="3200" b="1" dirty="0"/>
          </a:p>
          <a:p>
            <a:pPr>
              <a:buFontTx/>
              <a:buChar char="-"/>
            </a:pPr>
            <a:r>
              <a:rPr lang="hu-HU" altLang="hu-HU" sz="3200" b="1" dirty="0"/>
              <a:t>A rekreációs szokások </a:t>
            </a:r>
            <a:r>
              <a:rPr lang="hu-HU" altLang="hu-HU" sz="3200" b="1" dirty="0" smtClean="0"/>
              <a:t>megváltozása									19</a:t>
            </a:r>
            <a:endParaRPr lang="hu-HU" altLang="hu-HU" sz="3200" b="1" dirty="0"/>
          </a:p>
          <a:p>
            <a:pPr>
              <a:buFontTx/>
              <a:buChar char="-"/>
            </a:pPr>
            <a:r>
              <a:rPr lang="hu-HU" altLang="hu-HU" sz="3200" b="1" dirty="0"/>
              <a:t>A templomba járási szokások megváltozása	</a:t>
            </a:r>
            <a:r>
              <a:rPr lang="hu-HU" altLang="hu-HU" sz="3200" b="1" dirty="0" smtClean="0"/>
              <a:t>				19</a:t>
            </a:r>
            <a:endParaRPr lang="hu-HU" altLang="hu-HU" sz="3200" b="1" dirty="0"/>
          </a:p>
          <a:p>
            <a:pPr>
              <a:buFontTx/>
              <a:buChar char="-"/>
            </a:pPr>
            <a:r>
              <a:rPr lang="hu-HU" altLang="hu-HU" sz="3200" b="1" dirty="0"/>
              <a:t>A társadalmi tevékenységek megváltozása	</a:t>
            </a:r>
            <a:r>
              <a:rPr lang="hu-HU" altLang="hu-HU" sz="3200" b="1" dirty="0" smtClean="0"/>
              <a:t>				18</a:t>
            </a:r>
            <a:endParaRPr lang="hu-HU" altLang="hu-HU" sz="3200" b="1" dirty="0"/>
          </a:p>
          <a:p>
            <a:pPr>
              <a:buFontTx/>
              <a:buChar char="-"/>
            </a:pPr>
            <a:r>
              <a:rPr lang="hu-HU" altLang="hu-HU" sz="3200" b="1" dirty="0"/>
              <a:t>10 ezer dollárnál kisebb kölcsöntartozás		</a:t>
            </a:r>
            <a:r>
              <a:rPr lang="hu-HU" altLang="hu-HU" sz="3200" b="1" dirty="0" smtClean="0"/>
              <a:t>			17</a:t>
            </a:r>
            <a:endParaRPr lang="hu-HU" altLang="hu-HU" sz="32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94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76211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HOLMES</a:t>
            </a:r>
            <a:r>
              <a:rPr lang="hu-HU" sz="2400" dirty="0" smtClean="0"/>
              <a:t> </a:t>
            </a:r>
            <a:r>
              <a:rPr lang="hu-HU" sz="2400" b="1" dirty="0" smtClean="0"/>
              <a:t>(A megbetegedés kialakulásának valószínűsége)</a:t>
            </a:r>
            <a:r>
              <a:rPr lang="hu-HU" sz="3200" b="1" dirty="0" smtClean="0"/>
              <a:t> </a:t>
            </a:r>
            <a:endParaRPr lang="hu-HU" sz="32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2395470"/>
            <a:ext cx="4718304" cy="592429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BETEGSÉGRIZIKÓ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 smtClean="0"/>
              <a:t>CSEKÉLY</a:t>
            </a:r>
          </a:p>
          <a:p>
            <a:r>
              <a:rPr lang="hu-HU" b="1" dirty="0" smtClean="0"/>
              <a:t>KÖZEPES </a:t>
            </a:r>
          </a:p>
          <a:p>
            <a:r>
              <a:rPr lang="hu-HU" b="1" dirty="0" smtClean="0"/>
              <a:t>MAGAS </a:t>
            </a:r>
            <a:endParaRPr lang="hu-HU" b="1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80671" y="2395470"/>
            <a:ext cx="4718304" cy="83932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ÖSSZES PONTSZÁM </a:t>
            </a:r>
            <a:r>
              <a:rPr lang="hu-HU" sz="2000" b="1" dirty="0" smtClean="0">
                <a:solidFill>
                  <a:srgbClr val="002060"/>
                </a:solidFill>
              </a:rPr>
              <a:t>(2 éven belül)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b="1" dirty="0" smtClean="0"/>
              <a:t>150-200</a:t>
            </a:r>
          </a:p>
          <a:p>
            <a:r>
              <a:rPr lang="hu-HU" b="1" dirty="0" smtClean="0"/>
              <a:t>225-300</a:t>
            </a:r>
          </a:p>
          <a:p>
            <a:r>
              <a:rPr lang="hu-HU" b="1" dirty="0" smtClean="0"/>
              <a:t>325-375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771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42965"/>
              </p:ext>
            </p:extLst>
          </p:nvPr>
        </p:nvGraphicFramePr>
        <p:xfrm>
          <a:off x="1532584" y="1081826"/>
          <a:ext cx="8976576" cy="5027912"/>
        </p:xfrm>
        <a:graphic>
          <a:graphicData uri="http://schemas.openxmlformats.org/drawingml/2006/table">
            <a:tbl>
              <a:tblPr/>
              <a:tblGrid>
                <a:gridCol w="4559123"/>
                <a:gridCol w="4417453"/>
              </a:tblGrid>
              <a:tr h="914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Stresszkeltő</a:t>
                      </a:r>
                      <a:r>
                        <a:rPr lang="hu-H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tényezők egyetemi tanulmányok során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Stresszkeltő</a:t>
                      </a:r>
                      <a:r>
                        <a:rPr lang="hu-H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tényezők a munkafolyamatban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74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teljesítmény és vizsganyomás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konkurencia és szociális izoláció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intellektualizáció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mozgásszegénység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szabadidő elsivárosodása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„kívülről irányítottság”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egzisztenciális bizonytalanság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munkában szoros időkorlátok, monoton tevékenységek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követelmények és képességek aránytalansága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autoriter vagy szervezetlen működési keretek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gyakori szerepkonfliktusok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kommunikációs és kapcsolati problémák a munkahelyen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4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65422"/>
            <a:ext cx="8229600" cy="42042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2800" b="1" dirty="0">
                <a:solidFill>
                  <a:srgbClr val="C00000"/>
                </a:solidFill>
                <a:latin typeface="Tahoma" pitchFamily="34" charset="0"/>
              </a:rPr>
              <a:t>A krízis idődimenziója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648" y="1081825"/>
            <a:ext cx="8577329" cy="5138671"/>
          </a:xfrm>
        </p:spPr>
        <p:txBody>
          <a:bodyPr>
            <a:normAutofit fontScale="92500" lnSpcReduction="10000"/>
          </a:bodyPr>
          <a:lstStyle/>
          <a:p>
            <a:pPr marL="261938" indent="-261938">
              <a:buSzTx/>
              <a:buFont typeface="Wingdings" panose="05000000000000000000" pitchFamily="2" charset="2"/>
              <a:buChar char="§"/>
            </a:pPr>
            <a:r>
              <a:rPr lang="hu-HU" altLang="hu-HU" sz="2800" dirty="0"/>
              <a:t>Trauma – stressz – krízis</a:t>
            </a:r>
          </a:p>
          <a:p>
            <a:pPr marL="798513" lvl="1" indent="-357188">
              <a:buFont typeface="Wingdings" panose="05000000000000000000" pitchFamily="2" charset="2"/>
              <a:buChar char="§"/>
            </a:pPr>
            <a:r>
              <a:rPr lang="hu-HU" altLang="hu-HU" sz="1800" b="1" dirty="0">
                <a:solidFill>
                  <a:schemeClr val="tx1"/>
                </a:solidFill>
              </a:rPr>
              <a:t>Poszttraumás stressz zavarban a múlt, a lélektani krízisben a jövő felé fordulva éli át az egyén a válságot</a:t>
            </a:r>
          </a:p>
          <a:p>
            <a:pPr marL="261938" indent="-261938">
              <a:buSzTx/>
              <a:buNone/>
            </a:pPr>
            <a:endParaRPr lang="hu-HU" altLang="hu-HU" sz="3600" dirty="0"/>
          </a:p>
          <a:p>
            <a:pPr marL="261938" indent="-261938">
              <a:buSzTx/>
              <a:buFont typeface="Wingdings" panose="05000000000000000000" pitchFamily="2" charset="2"/>
              <a:buChar char="§"/>
            </a:pPr>
            <a:endParaRPr lang="hu-HU" altLang="hu-HU" sz="3600" dirty="0"/>
          </a:p>
          <a:p>
            <a:pPr marL="261938" indent="-261938">
              <a:buSzTx/>
              <a:buFont typeface="Wingdings" panose="05000000000000000000" pitchFamily="2" charset="2"/>
              <a:buChar char="§"/>
            </a:pPr>
            <a:endParaRPr lang="hu-HU" altLang="hu-HU" sz="3600" dirty="0"/>
          </a:p>
          <a:p>
            <a:pPr marL="261938" indent="-261938">
              <a:buSzTx/>
              <a:buFont typeface="Wingdings" panose="05000000000000000000" pitchFamily="2" charset="2"/>
              <a:buChar char="§"/>
            </a:pPr>
            <a:endParaRPr lang="hu-HU" altLang="hu-HU" sz="3600" dirty="0"/>
          </a:p>
          <a:p>
            <a:pPr marL="261938" indent="-261938">
              <a:buSzTx/>
              <a:buFont typeface="Wingdings" panose="05000000000000000000" pitchFamily="2" charset="2"/>
              <a:buChar char="§"/>
            </a:pPr>
            <a:r>
              <a:rPr lang="hu-HU" altLang="hu-HU" sz="2800" dirty="0"/>
              <a:t>Múlt – jelen – jövő</a:t>
            </a:r>
          </a:p>
          <a:p>
            <a:pPr marL="798513" lvl="1" indent="-357188">
              <a:buFont typeface="Wingdings" panose="05000000000000000000" pitchFamily="2" charset="2"/>
              <a:buChar char="§"/>
            </a:pPr>
            <a:r>
              <a:rPr lang="hu-HU" altLang="hu-HU" sz="1700" b="1" dirty="0">
                <a:solidFill>
                  <a:schemeClr val="tx1"/>
                </a:solidFill>
              </a:rPr>
              <a:t>Poszttraumás stressz zavarban a múltban megélt traumatikus esemény tapasztalata, </a:t>
            </a:r>
            <a:r>
              <a:rPr lang="hu-HU" altLang="hu-HU" sz="1700" b="1" dirty="0" smtClean="0">
                <a:solidFill>
                  <a:schemeClr val="tx1"/>
                </a:solidFill>
              </a:rPr>
              <a:t> </a:t>
            </a:r>
            <a:r>
              <a:rPr lang="hu-HU" altLang="hu-HU" sz="1700" b="1" dirty="0">
                <a:solidFill>
                  <a:schemeClr val="tx1"/>
                </a:solidFill>
              </a:rPr>
              <a:t>krízisben az aktuális stressz hatására a jövő negatív anticipációja szövődik össze a jelennel</a:t>
            </a:r>
          </a:p>
        </p:txBody>
      </p:sp>
      <p:grpSp>
        <p:nvGrpSpPr>
          <p:cNvPr id="26628" name="Group 4"/>
          <p:cNvGrpSpPr>
            <a:grpSpLocks noChangeAspect="1"/>
          </p:cNvGrpSpPr>
          <p:nvPr/>
        </p:nvGrpSpPr>
        <p:grpSpPr bwMode="auto">
          <a:xfrm>
            <a:off x="3870325" y="2349502"/>
            <a:ext cx="4320638" cy="2581920"/>
            <a:chOff x="2126" y="1897"/>
            <a:chExt cx="7020" cy="3240"/>
          </a:xfrm>
        </p:grpSpPr>
        <p:sp>
          <p:nvSpPr>
            <p:cNvPr id="26631" name="AutoShape 5"/>
            <p:cNvSpPr>
              <a:spLocks noChangeAspect="1" noChangeArrowheads="1"/>
            </p:cNvSpPr>
            <p:nvPr/>
          </p:nvSpPr>
          <p:spPr bwMode="auto">
            <a:xfrm>
              <a:off x="2126" y="1897"/>
              <a:ext cx="702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6632" name="Rectangle 6"/>
            <p:cNvSpPr>
              <a:spLocks noChangeArrowheads="1"/>
            </p:cNvSpPr>
            <p:nvPr/>
          </p:nvSpPr>
          <p:spPr bwMode="auto">
            <a:xfrm>
              <a:off x="2306" y="2077"/>
              <a:ext cx="6588" cy="2879"/>
            </a:xfrm>
            <a:prstGeom prst="rect">
              <a:avLst/>
            </a:prstGeom>
            <a:solidFill>
              <a:srgbClr val="CCFFFF">
                <a:alpha val="1098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hu-HU" altLang="hu-HU" sz="1200"/>
                <a:t>                             </a:t>
              </a:r>
              <a:r>
                <a:rPr lang="hu-HU" altLang="hu-HU" sz="1000" b="1"/>
                <a:t>Stressz</a:t>
              </a:r>
              <a:endParaRPr lang="hu-HU" altLang="hu-HU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>
              <a:off x="2558" y="3517"/>
              <a:ext cx="56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634" name="AutoShape 8"/>
            <p:cNvSpPr>
              <a:spLocks noChangeArrowheads="1"/>
            </p:cNvSpPr>
            <p:nvPr/>
          </p:nvSpPr>
          <p:spPr bwMode="auto">
            <a:xfrm>
              <a:off x="5259" y="3157"/>
              <a:ext cx="179" cy="720"/>
            </a:xfrm>
            <a:prstGeom prst="star4">
              <a:avLst>
                <a:gd name="adj" fmla="val 12500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6635" name="AutoShape 9"/>
            <p:cNvSpPr>
              <a:spLocks/>
            </p:cNvSpPr>
            <p:nvPr/>
          </p:nvSpPr>
          <p:spPr bwMode="auto">
            <a:xfrm>
              <a:off x="4826" y="4057"/>
              <a:ext cx="1080" cy="359"/>
            </a:xfrm>
            <a:prstGeom prst="borderCallout1">
              <a:avLst>
                <a:gd name="adj1" fmla="val 50139"/>
                <a:gd name="adj2" fmla="val -11111"/>
                <a:gd name="adj3" fmla="val -149861"/>
                <a:gd name="adj4" fmla="val -18519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hu-HU" altLang="hu-HU" sz="1000" b="1"/>
                <a:t> JELEN</a:t>
              </a:r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>
              <a:off x="5438" y="3157"/>
              <a:ext cx="2340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 flipH="1">
              <a:off x="2918" y="3877"/>
              <a:ext cx="2341" cy="1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638" name="Text Box 12"/>
            <p:cNvSpPr txBox="1">
              <a:spLocks noChangeArrowheads="1"/>
            </p:cNvSpPr>
            <p:nvPr/>
          </p:nvSpPr>
          <p:spPr bwMode="auto">
            <a:xfrm>
              <a:off x="6626" y="2617"/>
              <a:ext cx="900" cy="360"/>
            </a:xfrm>
            <a:prstGeom prst="rect">
              <a:avLst/>
            </a:prstGeom>
            <a:solidFill>
              <a:srgbClr val="FFCC66">
                <a:alpha val="65097"/>
              </a:srgbClr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hu-HU" altLang="hu-HU" sz="1000"/>
                <a:t>Krízis</a:t>
              </a:r>
              <a:endParaRPr lang="hu-HU" altLang="hu-HU"/>
            </a:p>
          </p:txBody>
        </p:sp>
        <p:sp>
          <p:nvSpPr>
            <p:cNvPr id="26639" name="Text Box 13"/>
            <p:cNvSpPr txBox="1">
              <a:spLocks noChangeArrowheads="1"/>
            </p:cNvSpPr>
            <p:nvPr/>
          </p:nvSpPr>
          <p:spPr bwMode="auto">
            <a:xfrm>
              <a:off x="3206" y="4057"/>
              <a:ext cx="1080" cy="359"/>
            </a:xfrm>
            <a:prstGeom prst="rect">
              <a:avLst/>
            </a:prstGeom>
            <a:solidFill>
              <a:srgbClr val="FFCC66">
                <a:alpha val="65097"/>
              </a:srgbClr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hu-HU" altLang="hu-HU" sz="1000"/>
                <a:t>Trauma</a:t>
              </a:r>
              <a:endParaRPr lang="hu-HU" altLang="hu-HU"/>
            </a:p>
          </p:txBody>
        </p:sp>
        <p:sp>
          <p:nvSpPr>
            <p:cNvPr id="26640" name="Line 14"/>
            <p:cNvSpPr>
              <a:spLocks noChangeShapeType="1"/>
            </p:cNvSpPr>
            <p:nvPr/>
          </p:nvSpPr>
          <p:spPr bwMode="auto">
            <a:xfrm flipH="1">
              <a:off x="2558" y="3517"/>
              <a:ext cx="5868" cy="1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stealth" w="lg" len="lg"/>
              <a:tailEnd type="oval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641" name="Text Box 15"/>
            <p:cNvSpPr txBox="1">
              <a:spLocks noChangeArrowheads="1"/>
            </p:cNvSpPr>
            <p:nvPr/>
          </p:nvSpPr>
          <p:spPr bwMode="auto">
            <a:xfrm>
              <a:off x="3098" y="2977"/>
              <a:ext cx="1441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hu-HU" altLang="hu-HU" sz="1000" b="1"/>
                <a:t>MÚLT</a:t>
              </a:r>
              <a:endParaRPr lang="hu-HU" altLang="hu-HU" b="1"/>
            </a:p>
          </p:txBody>
        </p:sp>
        <p:sp>
          <p:nvSpPr>
            <p:cNvPr id="26642" name="Text Box 16"/>
            <p:cNvSpPr txBox="1">
              <a:spLocks noChangeArrowheads="1"/>
            </p:cNvSpPr>
            <p:nvPr/>
          </p:nvSpPr>
          <p:spPr bwMode="auto">
            <a:xfrm>
              <a:off x="6698" y="3696"/>
              <a:ext cx="1440" cy="3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hu-HU" altLang="hu-HU" sz="1000" b="1"/>
                <a:t>JÖVŐ</a:t>
              </a:r>
              <a:endParaRPr lang="hu-HU" altLang="hu-HU" b="1"/>
            </a:p>
          </p:txBody>
        </p:sp>
      </p:grpSp>
    </p:spTree>
    <p:extLst>
      <p:ext uri="{BB962C8B-B14F-4D97-AF65-F5344CB8AC3E}">
        <p14:creationId xmlns:p14="http://schemas.microsoft.com/office/powerpoint/2010/main" val="109240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72732"/>
            <a:ext cx="9601196" cy="566671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A KRÍZIS DINAMIKÁJA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674254"/>
            <a:ext cx="10457645" cy="4201615"/>
          </a:xfrm>
        </p:spPr>
        <p:txBody>
          <a:bodyPr>
            <a:normAutofit fontScale="92500" lnSpcReduction="10000"/>
          </a:bodyPr>
          <a:lstStyle/>
          <a:p>
            <a:r>
              <a:rPr lang="hu-HU" sz="2600" b="1" dirty="0"/>
              <a:t>a</a:t>
            </a:r>
            <a:r>
              <a:rPr lang="hu-HU" sz="2600" b="1" dirty="0" smtClean="0"/>
              <a:t> lélektani krízis időben behatárolt, dinamikája meghatározott és jellegzetes szakaszokat követ </a:t>
            </a:r>
            <a:r>
              <a:rPr lang="hu-HU" sz="2600" b="1" dirty="0" smtClean="0">
                <a:sym typeface="Wingdings" panose="05000000000000000000" pitchFamily="2" charset="2"/>
              </a:rPr>
              <a:t> jól körülírt kimeneteli lehetőségek jellemzik (vö. később)</a:t>
            </a:r>
          </a:p>
          <a:p>
            <a:endParaRPr lang="hu-HU" sz="2600" b="1" dirty="0">
              <a:sym typeface="Wingdings" panose="05000000000000000000" pitchFamily="2" charset="2"/>
            </a:endParaRPr>
          </a:p>
          <a:p>
            <a:r>
              <a:rPr lang="hu-HU" sz="2600" b="1" dirty="0" smtClean="0">
                <a:sym typeface="Wingdings" panose="05000000000000000000" pitchFamily="2" charset="2"/>
              </a:rPr>
              <a:t>FOLYAMAT! Számos lehetőség nyílik a segítségnyújtásra, tehát nem „pillanatnyi elmezavar” (vö. </a:t>
            </a:r>
            <a:r>
              <a:rPr lang="hu-HU" sz="2600" b="1" dirty="0" err="1" smtClean="0">
                <a:sym typeface="Wingdings" panose="05000000000000000000" pitchFamily="2" charset="2"/>
              </a:rPr>
              <a:t>Esquirol</a:t>
            </a:r>
            <a:r>
              <a:rPr lang="hu-HU" sz="2600" b="1" dirty="0" smtClean="0">
                <a:sym typeface="Wingdings" panose="05000000000000000000" pitchFamily="2" charset="2"/>
              </a:rPr>
              <a:t>)  kivétel az </a:t>
            </a:r>
            <a:r>
              <a:rPr lang="hu-HU" sz="2600" b="1" i="1" dirty="0" smtClean="0">
                <a:sym typeface="Wingdings" panose="05000000000000000000" pitchFamily="2" charset="2"/>
              </a:rPr>
              <a:t>impulzív öngyilkossági </a:t>
            </a:r>
            <a:r>
              <a:rPr lang="hu-HU" sz="2600" b="1" dirty="0" smtClean="0">
                <a:sym typeface="Wingdings" panose="05000000000000000000" pitchFamily="2" charset="2"/>
              </a:rPr>
              <a:t>cselekmény, mely hirtelen és gyakran előzmények nélküli (más dinamikát követ), de ez sem „elmezavar”…</a:t>
            </a:r>
            <a:endParaRPr lang="hu-HU" sz="2600" b="1" dirty="0">
              <a:sym typeface="Wingdings" panose="05000000000000000000" pitchFamily="2" charset="2"/>
            </a:endParaRPr>
          </a:p>
          <a:p>
            <a:endParaRPr lang="hu-HU" sz="2600" b="1" dirty="0" smtClean="0">
              <a:sym typeface="Wingdings" panose="05000000000000000000" pitchFamily="2" charset="2"/>
            </a:endParaRPr>
          </a:p>
          <a:p>
            <a:r>
              <a:rPr lang="hu-HU" sz="2600" b="1" dirty="0" smtClean="0">
                <a:sym typeface="Wingdings" panose="05000000000000000000" pitchFamily="2" charset="2"/>
              </a:rPr>
              <a:t>SHNEIDMAN (1985) – minden (</a:t>
            </a:r>
            <a:r>
              <a:rPr lang="hu-HU" sz="2600" b="1" dirty="0" err="1" smtClean="0">
                <a:sym typeface="Wingdings" panose="05000000000000000000" pitchFamily="2" charset="2"/>
              </a:rPr>
              <a:t>szuicid</a:t>
            </a:r>
            <a:r>
              <a:rPr lang="hu-HU" sz="2600" b="1" dirty="0" smtClean="0">
                <a:sym typeface="Wingdings" panose="05000000000000000000" pitchFamily="2" charset="2"/>
              </a:rPr>
              <a:t>) krízisben jelen lévő 10 jellemző:</a:t>
            </a:r>
          </a:p>
          <a:p>
            <a:pPr marL="0" indent="0">
              <a:buNone/>
            </a:pPr>
            <a:endParaRPr lang="hu-HU" b="1" dirty="0" smtClean="0">
              <a:sym typeface="Wingdings" panose="05000000000000000000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5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72362"/>
              </p:ext>
            </p:extLst>
          </p:nvPr>
        </p:nvGraphicFramePr>
        <p:xfrm>
          <a:off x="2032000" y="953038"/>
          <a:ext cx="8128000" cy="498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53102">
                <a:tc>
                  <a:txBody>
                    <a:bodyPr/>
                    <a:lstStyle/>
                    <a:p>
                      <a:r>
                        <a:rPr lang="hu-HU" dirty="0" smtClean="0"/>
                        <a:t>SHNEIDMAN (1985)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u-HU" b="1" dirty="0" smtClean="0"/>
                        <a:t>OK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Megoldáskeresés</a:t>
                      </a:r>
                      <a:endParaRPr lang="hu-HU" b="1" dirty="0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2.   CÉL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Tudatos átélés megszüntetése</a:t>
                      </a:r>
                      <a:endParaRPr lang="hu-HU" b="1" dirty="0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3.   STIMULUS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Elviselhetetlen lelki fájdalom</a:t>
                      </a:r>
                      <a:endParaRPr lang="hu-HU" b="1" dirty="0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4.   STRESSZOR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Frusztrált pszichológiai szükséglet </a:t>
                      </a:r>
                      <a:endParaRPr lang="hu-HU" b="1" dirty="0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5.   EMÓCIÓ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Reménytelenség és kiúttalanság</a:t>
                      </a:r>
                      <a:endParaRPr lang="hu-HU" b="1" dirty="0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6.   ATTITŰD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Ambivalencia</a:t>
                      </a:r>
                      <a:endParaRPr lang="hu-HU" b="1" dirty="0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7.   KOGNÍCIÓ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Beszűkültség</a:t>
                      </a:r>
                      <a:endParaRPr lang="hu-HU" b="1" dirty="0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8.   MOTÍVUM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Menekülés</a:t>
                      </a:r>
                      <a:endParaRPr lang="hu-HU" b="1" dirty="0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9.   INTERPERSZONALITÁS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Szándék kommunikációja</a:t>
                      </a:r>
                      <a:endParaRPr lang="hu-HU" b="1" dirty="0"/>
                    </a:p>
                  </a:txBody>
                  <a:tcPr/>
                </a:tc>
              </a:tr>
              <a:tr h="45310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10. MEGNYILVÁNULÁS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Tartósan rögzült megoldási minták</a:t>
                      </a:r>
                      <a:endParaRPr lang="hu-H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0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21217"/>
            <a:ext cx="9601196" cy="837127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A KRÍZISÁLLAPOT SZAKASZAI </a:t>
            </a:r>
            <a:r>
              <a:rPr lang="hu-HU" sz="2400" b="1" dirty="0" smtClean="0">
                <a:solidFill>
                  <a:schemeClr val="tx1"/>
                </a:solidFill>
              </a:rPr>
              <a:t>(</a:t>
            </a:r>
            <a:r>
              <a:rPr lang="hu-HU" sz="2400" b="1" dirty="0" err="1" smtClean="0">
                <a:solidFill>
                  <a:schemeClr val="tx1"/>
                </a:solidFill>
              </a:rPr>
              <a:t>akcidentális</a:t>
            </a:r>
            <a:r>
              <a:rPr lang="hu-HU" sz="2400" b="1" dirty="0" smtClean="0">
                <a:solidFill>
                  <a:schemeClr val="tx1"/>
                </a:solidFill>
              </a:rPr>
              <a:t> krízis)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558344"/>
            <a:ext cx="9601196" cy="4417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 smtClean="0">
                <a:solidFill>
                  <a:srgbClr val="002060"/>
                </a:solidFill>
              </a:rPr>
              <a:t>I.szakasz</a:t>
            </a:r>
            <a:r>
              <a:rPr lang="hu-HU" b="1" dirty="0" smtClean="0">
                <a:solidFill>
                  <a:srgbClr val="002060"/>
                </a:solidFill>
              </a:rPr>
              <a:t>:</a:t>
            </a:r>
            <a:r>
              <a:rPr lang="hu-HU" b="1" dirty="0" smtClean="0"/>
              <a:t> stressz hatására szorongással kísért készenléti állapot alakul 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p</a:t>
            </a:r>
            <a:r>
              <a:rPr lang="hu-HU" b="1" dirty="0" smtClean="0"/>
              <a:t>roblémamegoldó eszközök módosítása </a:t>
            </a:r>
            <a:r>
              <a:rPr lang="hu-HU" b="1" dirty="0" smtClean="0">
                <a:sym typeface="Wingdings" panose="05000000000000000000" pitchFamily="2" charset="2"/>
              </a:rPr>
              <a:t> </a:t>
            </a:r>
            <a:r>
              <a:rPr lang="hu-HU" altLang="hu-HU" b="1" dirty="0">
                <a:solidFill>
                  <a:srgbClr val="10253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 megoldásra való erős </a:t>
            </a:r>
            <a:r>
              <a:rPr lang="hu-HU" altLang="hu-HU" b="1" dirty="0" smtClean="0">
                <a:solidFill>
                  <a:srgbClr val="10253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motiváció</a:t>
            </a:r>
          </a:p>
          <a:p>
            <a:pPr marL="0" indent="0">
              <a:buNone/>
            </a:pPr>
            <a:endParaRPr lang="hu-HU" b="1" dirty="0">
              <a:solidFill>
                <a:srgbClr val="10253F"/>
              </a:solidFill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  <a:cs typeface="Lucida Sans Unicode" panose="020B0602030504020204" pitchFamily="34" charset="0"/>
              </a:rPr>
              <a:t>II. szakasz</a:t>
            </a:r>
            <a:r>
              <a:rPr lang="hu-HU" b="1" dirty="0" smtClean="0">
                <a:solidFill>
                  <a:srgbClr val="10253F"/>
                </a:solidFill>
                <a:cs typeface="Lucida Sans Unicode" panose="020B0602030504020204" pitchFamily="34" charset="0"/>
              </a:rPr>
              <a:t>: fokozódó feszültség; aktív erőfeszítés</a:t>
            </a:r>
          </a:p>
          <a:p>
            <a:r>
              <a:rPr lang="hu-HU" b="1" dirty="0" smtClean="0">
                <a:solidFill>
                  <a:srgbClr val="10253F"/>
                </a:solidFill>
                <a:cs typeface="Lucida Sans Unicode" panose="020B0602030504020204" pitchFamily="34" charset="0"/>
              </a:rPr>
              <a:t>„próba-hiba” típusú keresés a problémára, mely ha sikeres, lényeges fejlődést jelent a személyiség számára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  <a:cs typeface="Lucida Sans Unicode" panose="020B0602030504020204" pitchFamily="34" charset="0"/>
              </a:rPr>
              <a:t>III. szakasz</a:t>
            </a:r>
            <a:r>
              <a:rPr lang="hu-HU" b="1" dirty="0" smtClean="0">
                <a:solidFill>
                  <a:srgbClr val="10253F"/>
                </a:solidFill>
                <a:cs typeface="Lucida Sans Unicode" panose="020B0602030504020204" pitchFamily="34" charset="0"/>
              </a:rPr>
              <a:t>: a korábbi eredménytelen kísérletek „önálló életre kelnek”</a:t>
            </a:r>
          </a:p>
          <a:p>
            <a:r>
              <a:rPr lang="hu-HU" b="1" dirty="0">
                <a:solidFill>
                  <a:srgbClr val="10253F"/>
                </a:solidFill>
                <a:cs typeface="Lucida Sans Unicode" panose="020B0602030504020204" pitchFamily="34" charset="0"/>
              </a:rPr>
              <a:t>a</a:t>
            </a:r>
            <a:r>
              <a:rPr lang="hu-HU" b="1" dirty="0" smtClean="0">
                <a:solidFill>
                  <a:srgbClr val="10253F"/>
                </a:solidFill>
                <a:cs typeface="Lucida Sans Unicode" panose="020B0602030504020204" pitchFamily="34" charset="0"/>
              </a:rPr>
              <a:t> krízishelyzet ekkor még megoldódhat, ha a körülmények megváltoznak, vagy ha a személy minősíti át a helyzetet</a:t>
            </a:r>
          </a:p>
          <a:p>
            <a:endParaRPr lang="hu-HU" dirty="0">
              <a:solidFill>
                <a:srgbClr val="10253F"/>
              </a:solidFill>
              <a:cs typeface="Lucida Sans Unicode" panose="020B0602030504020204" pitchFamily="34" charset="0"/>
            </a:endParaRP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7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8946" y="940158"/>
            <a:ext cx="9827651" cy="4935710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IV. szakasz</a:t>
            </a:r>
            <a:r>
              <a:rPr lang="hu-HU" b="1" dirty="0" smtClean="0"/>
              <a:t>: az alkalmazkodóképesség kimerül, megindul a személyiség fölbomlása öngyilkosság vagy pszichózis irányába </a:t>
            </a:r>
          </a:p>
          <a:p>
            <a:r>
              <a:rPr lang="hu-HU" b="1" dirty="0"/>
              <a:t>t</a:t>
            </a:r>
            <a:r>
              <a:rPr lang="hu-HU" b="1" dirty="0" smtClean="0"/>
              <a:t>eljes lesz a dekompenzáció, ha a személyiség </a:t>
            </a:r>
            <a:r>
              <a:rPr lang="hu-HU" b="1" dirty="0" err="1" smtClean="0"/>
              <a:t>reparatív</a:t>
            </a:r>
            <a:r>
              <a:rPr lang="hu-HU" b="1" dirty="0" smtClean="0"/>
              <a:t> erői nem tudják helyreállítani a megbomlott egyensúlyi állapotot… (Itt még mindig számít a külső segítség!)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Selye, 1964</a:t>
            </a:r>
          </a:p>
          <a:p>
            <a:pPr marL="0" indent="0">
              <a:buNone/>
            </a:pPr>
            <a:r>
              <a:rPr lang="hu-HU" b="1" i="1" dirty="0" smtClean="0"/>
              <a:t>(Életünk és a stressz)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8" y="2872330"/>
            <a:ext cx="4649273" cy="34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592429"/>
            <a:ext cx="9601196" cy="68258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A krízisről általában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3341" y="1648496"/>
            <a:ext cx="9763257" cy="4365938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A „krízist” a kínai képírásban 2 írásjel fejezi ki: „veszély” – „lehetőség”</a:t>
            </a:r>
          </a:p>
          <a:p>
            <a:endParaRPr lang="hu-HU" b="1" dirty="0"/>
          </a:p>
          <a:p>
            <a:r>
              <a:rPr lang="hu-HU" b="1" dirty="0"/>
              <a:t>s</a:t>
            </a:r>
            <a:r>
              <a:rPr lang="hu-HU" b="1" dirty="0" smtClean="0"/>
              <a:t>zimbolikusan jeleníti meg a krízis által létrehozott lélektani tereket </a:t>
            </a:r>
            <a:r>
              <a:rPr lang="hu-HU" b="1" dirty="0" smtClean="0">
                <a:sym typeface="Wingdings" panose="05000000000000000000" pitchFamily="2" charset="2"/>
              </a:rPr>
              <a:t> destruktív vagy konstruktív kimenetel</a:t>
            </a:r>
          </a:p>
          <a:p>
            <a:r>
              <a:rPr lang="hu-HU" b="1" dirty="0">
                <a:sym typeface="Wingdings" panose="05000000000000000000" pitchFamily="2" charset="2"/>
              </a:rPr>
              <a:t>a</a:t>
            </a:r>
            <a:r>
              <a:rPr lang="hu-HU" b="1" dirty="0" smtClean="0">
                <a:sym typeface="Wingdings" panose="05000000000000000000" pitchFamily="2" charset="2"/>
              </a:rPr>
              <a:t> krízis önmagában nem tekinthető betegségnek, de betegségeket okozhat, hiszen a  kialakult válsághelyzet egy korábbi egyensúlyi állapotot borít fel</a:t>
            </a:r>
          </a:p>
          <a:p>
            <a:r>
              <a:rPr lang="hu-HU" b="1" dirty="0" smtClean="0">
                <a:sym typeface="Wingdings" panose="05000000000000000000" pitchFamily="2" charset="2"/>
              </a:rPr>
              <a:t>a krízis Janus-arcú jelenség:  </a:t>
            </a:r>
            <a:r>
              <a:rPr lang="hu-HU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 rendszer (személyiség) szétesése vagy alacsonyabb szintű stabilizálódása;</a:t>
            </a:r>
          </a:p>
          <a:p>
            <a:r>
              <a:rPr lang="hu-HU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megújulás, a személyiség magasabb szintű integrációja</a:t>
            </a:r>
            <a:endParaRPr lang="hu-HU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60302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</a:rPr>
              <a:t>Selye János (1907, Bécs – 1982, Kanada)</a:t>
            </a:r>
            <a:endParaRPr lang="hu-HU" sz="3200" b="1" dirty="0">
              <a:solidFill>
                <a:srgbClr val="002060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6" y="2395470"/>
            <a:ext cx="4736117" cy="316820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6" y="2395470"/>
            <a:ext cx="4736116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15154"/>
            <a:ext cx="8229600" cy="63106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200" b="1" dirty="0">
                <a:solidFill>
                  <a:srgbClr val="C00000"/>
                </a:solidFill>
                <a:latin typeface="Tahoma" pitchFamily="34" charset="0"/>
              </a:rPr>
              <a:t>A krízis </a:t>
            </a:r>
            <a:r>
              <a:rPr lang="hu-HU" sz="3200" b="1" dirty="0" smtClean="0">
                <a:solidFill>
                  <a:srgbClr val="C00000"/>
                </a:solidFill>
                <a:latin typeface="Tahoma" pitchFamily="34" charset="0"/>
              </a:rPr>
              <a:t>kimenetele I.</a:t>
            </a:r>
            <a:endParaRPr lang="hu-HU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15" y="1429555"/>
            <a:ext cx="10380372" cy="426290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rPr lang="hu-HU" altLang="hu-HU" b="1" dirty="0" smtClean="0">
                <a:solidFill>
                  <a:srgbClr val="002060"/>
                </a:solidFill>
              </a:rPr>
              <a:t>I. Megoldás</a:t>
            </a:r>
            <a:endParaRPr lang="hu-HU" altLang="hu-HU" b="1" dirty="0">
              <a:solidFill>
                <a:srgbClr val="002060"/>
              </a:solidFill>
            </a:endParaRPr>
          </a:p>
          <a:p>
            <a:pPr marL="798513" lvl="1" indent="-357188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a személyiség </a:t>
            </a:r>
            <a:r>
              <a:rPr lang="hu-HU" altLang="hu-HU" sz="2400" b="1" dirty="0"/>
              <a:t>magasabb szinten történő integrációja</a:t>
            </a:r>
          </a:p>
          <a:p>
            <a:pPr marL="798513" lvl="1" indent="-357188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poszttraumás növekedés, kreatív krízis</a:t>
            </a:r>
          </a:p>
          <a:p>
            <a:pPr marL="798513" lvl="1" indent="-357188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hu-HU" altLang="hu-HU" sz="2400" b="1" dirty="0"/>
          </a:p>
          <a:p>
            <a:pPr marL="0" indent="0">
              <a:lnSpc>
                <a:spcPct val="80000"/>
              </a:lnSpc>
              <a:buSzTx/>
              <a:buNone/>
            </a:pPr>
            <a:r>
              <a:rPr lang="hu-HU" altLang="hu-HU" b="1" dirty="0" smtClean="0">
                <a:solidFill>
                  <a:srgbClr val="002060"/>
                </a:solidFill>
              </a:rPr>
              <a:t>II. Kompromisszum</a:t>
            </a:r>
            <a:endParaRPr lang="hu-HU" altLang="hu-HU" b="1" dirty="0">
              <a:solidFill>
                <a:srgbClr val="002060"/>
              </a:solidFill>
            </a:endParaRPr>
          </a:p>
          <a:p>
            <a:pPr marL="798513" lvl="1" indent="-357188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túlélés</a:t>
            </a:r>
            <a:r>
              <a:rPr lang="hu-HU" altLang="hu-HU" sz="2400" b="1" dirty="0"/>
              <a:t>, </a:t>
            </a:r>
            <a:r>
              <a:rPr lang="hu-HU" altLang="hu-HU" sz="2400" b="1" dirty="0" smtClean="0"/>
              <a:t>de…</a:t>
            </a:r>
            <a:endParaRPr lang="hu-HU" altLang="hu-HU" sz="2400" b="1" dirty="0"/>
          </a:p>
          <a:p>
            <a:pPr marL="798513" lvl="1" indent="-357188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nincs </a:t>
            </a:r>
            <a:r>
              <a:rPr lang="hu-HU" altLang="hu-HU" sz="2400" b="1" dirty="0"/>
              <a:t>a személyiségben, illetve a körülményekben jelentősebb változás sem negatív, sem pozitív </a:t>
            </a:r>
            <a:r>
              <a:rPr lang="hu-HU" altLang="hu-HU" sz="2400" b="1" dirty="0" smtClean="0"/>
              <a:t>irányban</a:t>
            </a:r>
          </a:p>
          <a:p>
            <a:pPr marL="798513" lvl="1" indent="-357188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a korábban elfogadhatatlan (élet)helyzet elfogadása </a:t>
            </a:r>
            <a:r>
              <a:rPr lang="hu-HU" altLang="hu-HU" sz="2400" b="1" dirty="0" smtClean="0">
                <a:sym typeface="Wingdings" panose="05000000000000000000" pitchFamily="2" charset="2"/>
              </a:rPr>
              <a:t> ismétlődő krízisekhez vezethet (!)</a:t>
            </a:r>
            <a:endParaRPr lang="hu-HU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990502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85611"/>
            <a:ext cx="9601196" cy="489398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Tahoma" pitchFamily="34" charset="0"/>
              </a:rPr>
              <a:t>A krízis kimenetele </a:t>
            </a:r>
            <a:r>
              <a:rPr lang="hu-HU" sz="3200" b="1" dirty="0" smtClean="0">
                <a:solidFill>
                  <a:srgbClr val="C00000"/>
                </a:solidFill>
                <a:latin typeface="Tahoma" pitchFamily="34" charset="0"/>
              </a:rPr>
              <a:t>II.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429555"/>
            <a:ext cx="9601196" cy="4636393"/>
          </a:xfrm>
        </p:spPr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buClr>
                <a:srgbClr val="D9B247"/>
              </a:buClr>
              <a:buSzTx/>
              <a:buNone/>
            </a:pPr>
            <a:r>
              <a:rPr lang="hu-HU" altLang="hu-HU" b="1" dirty="0" smtClean="0">
                <a:solidFill>
                  <a:srgbClr val="002060"/>
                </a:solidFill>
              </a:rPr>
              <a:t>III. </a:t>
            </a:r>
            <a:r>
              <a:rPr lang="hu-HU" altLang="hu-HU" b="1" dirty="0" err="1" smtClean="0">
                <a:solidFill>
                  <a:srgbClr val="002060"/>
                </a:solidFill>
              </a:rPr>
              <a:t>Ineffektív</a:t>
            </a:r>
            <a:r>
              <a:rPr lang="hu-HU" altLang="hu-HU" b="1" dirty="0" smtClean="0">
                <a:solidFill>
                  <a:srgbClr val="002060"/>
                </a:solidFill>
              </a:rPr>
              <a:t> </a:t>
            </a:r>
            <a:r>
              <a:rPr lang="hu-HU" altLang="hu-HU" b="1" dirty="0">
                <a:solidFill>
                  <a:srgbClr val="002060"/>
                </a:solidFill>
              </a:rPr>
              <a:t>megoldás</a:t>
            </a:r>
          </a:p>
          <a:p>
            <a:pPr marL="798513" lvl="1" indent="-357188">
              <a:lnSpc>
                <a:spcPct val="80000"/>
              </a:lnSpc>
              <a:buClr>
                <a:srgbClr val="D9B247"/>
              </a:buClr>
              <a:buFont typeface="Wingdings" panose="05000000000000000000" pitchFamily="2" charset="2"/>
              <a:buChar char="§"/>
            </a:pPr>
            <a:r>
              <a:rPr lang="hu-HU" altLang="hu-HU" sz="24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maladaptív</a:t>
            </a:r>
            <a:r>
              <a:rPr lang="hu-HU" altLang="hu-HU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mechanizmusok (alkohol, narkománia) 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 prolongált </a:t>
            </a:r>
            <a:r>
              <a:rPr lang="hu-HU" altLang="hu-HU" sz="24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szuicidum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 (</a:t>
            </a:r>
            <a:r>
              <a:rPr lang="hu-HU" altLang="hu-HU" sz="24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Kézdi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, 1986)</a:t>
            </a:r>
            <a:endParaRPr lang="hu-HU" altLang="hu-HU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798513" lvl="1" indent="-357188">
              <a:lnSpc>
                <a:spcPct val="80000"/>
              </a:lnSpc>
              <a:buClr>
                <a:srgbClr val="D9B247"/>
              </a:buClr>
              <a:buFont typeface="Wingdings" panose="05000000000000000000" pitchFamily="2" charset="2"/>
              <a:buChar char="§"/>
            </a:pPr>
            <a:r>
              <a:rPr lang="hu-HU" altLang="hu-HU" sz="24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kronicizálódó</a:t>
            </a:r>
            <a:r>
              <a:rPr lang="hu-HU" altLang="hu-HU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krízis</a:t>
            </a:r>
          </a:p>
          <a:p>
            <a:pPr marL="798513" lvl="1" indent="-357188">
              <a:lnSpc>
                <a:spcPct val="80000"/>
              </a:lnSpc>
              <a:buClr>
                <a:srgbClr val="D9B247"/>
              </a:buClr>
              <a:buFont typeface="Wingdings" panose="05000000000000000000" pitchFamily="2" charset="2"/>
              <a:buChar char="§"/>
            </a:pPr>
            <a:r>
              <a:rPr lang="hu-HU" altLang="hu-HU" sz="24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rekurrens</a:t>
            </a:r>
            <a:r>
              <a:rPr lang="hu-HU" altLang="hu-HU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krízisek</a:t>
            </a:r>
          </a:p>
          <a:p>
            <a:pPr marL="798513" lvl="1" indent="-357188">
              <a:lnSpc>
                <a:spcPct val="80000"/>
              </a:lnSpc>
              <a:buClr>
                <a:srgbClr val="D9B247"/>
              </a:buClr>
              <a:buFont typeface="Wingdings" panose="05000000000000000000" pitchFamily="2" charset="2"/>
              <a:buChar char="§"/>
            </a:pPr>
            <a:r>
              <a:rPr lang="hu-HU" altLang="hu-HU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pszichológiai, pszichiátriai zavarok 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kialakulása</a:t>
            </a:r>
          </a:p>
          <a:p>
            <a:pPr marL="798513" lvl="1" indent="-357188">
              <a:lnSpc>
                <a:spcPct val="80000"/>
              </a:lnSpc>
              <a:buClr>
                <a:srgbClr val="D9B247"/>
              </a:buClr>
              <a:buFont typeface="Wingdings" panose="05000000000000000000" pitchFamily="2" charset="2"/>
              <a:buChar char="§"/>
            </a:pPr>
            <a:endParaRPr lang="hu-HU" altLang="hu-HU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lnSpc>
                <a:spcPct val="80000"/>
              </a:lnSpc>
              <a:buClr>
                <a:srgbClr val="D9B247"/>
              </a:buClr>
              <a:buSzTx/>
              <a:buNone/>
            </a:pPr>
            <a:r>
              <a:rPr lang="hu-HU" altLang="hu-HU" b="1" dirty="0" smtClean="0">
                <a:solidFill>
                  <a:srgbClr val="002060"/>
                </a:solidFill>
              </a:rPr>
              <a:t>IV. Összeomlás: </a:t>
            </a:r>
            <a:r>
              <a:rPr lang="hu-HU" altLang="hu-HU" b="1" dirty="0" smtClean="0">
                <a:solidFill>
                  <a:schemeClr val="tx1"/>
                </a:solidFill>
              </a:rPr>
              <a:t>2 típus</a:t>
            </a:r>
            <a:r>
              <a:rPr lang="hu-HU" altLang="hu-HU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altLang="hu-HU" b="1" dirty="0" err="1" smtClean="0">
                <a:solidFill>
                  <a:schemeClr val="tx1"/>
                </a:solidFill>
              </a:rPr>
              <a:t>szuicidum</a:t>
            </a:r>
            <a:r>
              <a:rPr lang="hu-HU" altLang="hu-HU" b="1" dirty="0" smtClean="0">
                <a:solidFill>
                  <a:schemeClr val="tx1"/>
                </a:solidFill>
              </a:rPr>
              <a:t>, pszichózis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798513" lvl="1" indent="-357188">
              <a:lnSpc>
                <a:spcPct val="80000"/>
              </a:lnSpc>
              <a:buClr>
                <a:srgbClr val="D9B247"/>
              </a:buClr>
              <a:buFont typeface="Wingdings" panose="05000000000000000000" pitchFamily="2" charset="2"/>
              <a:buChar char="§"/>
            </a:pPr>
            <a:r>
              <a:rPr lang="hu-HU" altLang="hu-HU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hu-HU" altLang="hu-HU" sz="2400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coping-stratégiák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kimerülnek</a:t>
            </a:r>
          </a:p>
          <a:p>
            <a:pPr marL="798513" lvl="1" indent="-357188">
              <a:lnSpc>
                <a:spcPct val="80000"/>
              </a:lnSpc>
              <a:buClr>
                <a:srgbClr val="D9B247"/>
              </a:buClr>
              <a:buFont typeface="Wingdings" panose="05000000000000000000" pitchFamily="2" charset="2"/>
              <a:buChar char="§"/>
            </a:pPr>
            <a:r>
              <a:rPr lang="hu-HU" altLang="hu-HU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ezorganizáció: a </a:t>
            </a:r>
            <a:r>
              <a:rPr lang="hu-HU" altLang="hu-HU" sz="2400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szelf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és tapasztalatai </a:t>
            </a:r>
            <a:r>
              <a:rPr lang="hu-HU" altLang="hu-HU" sz="24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(Rogers) </a:t>
            </a:r>
            <a:r>
              <a:rPr lang="hu-HU" altLang="hu-H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közötti összeférhetetlenség élménye a tudatba tör</a:t>
            </a:r>
            <a:endParaRPr lang="hu-HU" altLang="hu-HU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41325" lvl="1" indent="0">
              <a:lnSpc>
                <a:spcPct val="80000"/>
              </a:lnSpc>
              <a:buClr>
                <a:srgbClr val="D9B247"/>
              </a:buClr>
              <a:buNone/>
            </a:pPr>
            <a:endParaRPr lang="hu-HU" altLang="hu-HU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87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12124"/>
            <a:ext cx="8229600" cy="75985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2800" b="1" dirty="0">
                <a:solidFill>
                  <a:srgbClr val="C00000"/>
                </a:solidFill>
                <a:latin typeface="Tahoma" pitchFamily="34" charset="0"/>
              </a:rPr>
              <a:t>A krízis kommunikációs sajátosságai </a:t>
            </a:r>
            <a:r>
              <a:rPr lang="hu-HU" sz="2800" b="1" dirty="0" smtClean="0">
                <a:solidFill>
                  <a:srgbClr val="C00000"/>
                </a:solidFill>
                <a:latin typeface="Tahoma" pitchFamily="34" charset="0"/>
              </a:rPr>
              <a:t>I.</a:t>
            </a:r>
            <a:endParaRPr lang="hu-HU" sz="2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21" y="1313646"/>
            <a:ext cx="9442629" cy="46235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u-HU" altLang="hu-HU" b="1" dirty="0" err="1" smtClean="0">
                <a:solidFill>
                  <a:srgbClr val="002060"/>
                </a:solidFill>
              </a:rPr>
              <a:t>Cry</a:t>
            </a:r>
            <a:r>
              <a:rPr lang="hu-HU" altLang="hu-HU" b="1" dirty="0" smtClean="0">
                <a:solidFill>
                  <a:srgbClr val="002060"/>
                </a:solidFill>
              </a:rPr>
              <a:t> </a:t>
            </a:r>
            <a:r>
              <a:rPr lang="hu-HU" altLang="hu-HU" b="1" dirty="0" err="1">
                <a:solidFill>
                  <a:srgbClr val="002060"/>
                </a:solidFill>
              </a:rPr>
              <a:t>for</a:t>
            </a:r>
            <a:r>
              <a:rPr lang="hu-HU" altLang="hu-HU" b="1" dirty="0">
                <a:solidFill>
                  <a:srgbClr val="002060"/>
                </a:solidFill>
              </a:rPr>
              <a:t> </a:t>
            </a:r>
            <a:r>
              <a:rPr lang="hu-HU" altLang="hu-HU" b="1" dirty="0" err="1">
                <a:solidFill>
                  <a:srgbClr val="002060"/>
                </a:solidFill>
              </a:rPr>
              <a:t>help</a:t>
            </a:r>
            <a:r>
              <a:rPr lang="hu-HU" altLang="hu-HU" b="1" dirty="0">
                <a:solidFill>
                  <a:srgbClr val="002060"/>
                </a:solidFill>
              </a:rPr>
              <a:t> </a:t>
            </a:r>
            <a:r>
              <a:rPr lang="hu-HU" altLang="hu-HU" sz="2000" b="1" dirty="0"/>
              <a:t>(</a:t>
            </a:r>
            <a:r>
              <a:rPr lang="hu-HU" altLang="hu-HU" sz="2000" b="1" i="1" dirty="0" err="1"/>
              <a:t>Shneidman</a:t>
            </a:r>
            <a:r>
              <a:rPr lang="hu-HU" altLang="hu-HU" sz="2000" b="1" i="1" dirty="0"/>
              <a:t> és </a:t>
            </a:r>
            <a:r>
              <a:rPr lang="hu-HU" altLang="hu-HU" sz="2000" b="1" i="1" dirty="0" err="1"/>
              <a:t>Farberow</a:t>
            </a:r>
            <a:r>
              <a:rPr lang="hu-HU" altLang="hu-HU" sz="2000" b="1" i="1" dirty="0"/>
              <a:t>, 1961</a:t>
            </a:r>
            <a:r>
              <a:rPr lang="hu-HU" altLang="hu-HU" sz="2000" b="1" dirty="0" smtClean="0"/>
              <a:t>)</a:t>
            </a:r>
            <a:r>
              <a:rPr lang="hu-HU" altLang="hu-HU" sz="2000" b="1" dirty="0"/>
              <a:t> </a:t>
            </a:r>
            <a:r>
              <a:rPr lang="hu-HU" altLang="hu-HU" sz="2000" b="1" dirty="0" smtClean="0"/>
              <a:t>– </a:t>
            </a:r>
            <a:r>
              <a:rPr lang="hu-HU" altLang="hu-HU" b="1" dirty="0" smtClean="0"/>
              <a:t>az öngyilkosság megelőzése a segélykiáltásra adott válaszon alapul.</a:t>
            </a:r>
          </a:p>
          <a:p>
            <a:r>
              <a:rPr lang="hu-HU" altLang="hu-HU" b="1" dirty="0"/>
              <a:t>ö</a:t>
            </a:r>
            <a:r>
              <a:rPr lang="hu-HU" altLang="hu-HU" b="1" dirty="0" smtClean="0"/>
              <a:t>ngyilkosok búcsúleveleinek tartalomelemzése </a:t>
            </a:r>
            <a:r>
              <a:rPr lang="hu-HU" altLang="hu-HU" b="1" dirty="0" smtClean="0">
                <a:sym typeface="Wingdings" panose="05000000000000000000" pitchFamily="2" charset="2"/>
              </a:rPr>
              <a:t></a:t>
            </a:r>
            <a:r>
              <a:rPr lang="hu-HU" altLang="hu-HU" b="1" dirty="0" smtClean="0"/>
              <a:t> mindegyik személy hagyott valamilyen lehetőséget a beavatkozásra…</a:t>
            </a:r>
          </a:p>
          <a:p>
            <a:r>
              <a:rPr lang="hu-HU" altLang="hu-HU" b="1" dirty="0"/>
              <a:t>a</a:t>
            </a:r>
            <a:r>
              <a:rPr lang="hu-HU" altLang="hu-HU" b="1" dirty="0" smtClean="0"/>
              <a:t>z öngyilkosság elhatározásának a kommunikációja a tulajdonképpeni segélykérés (vö. </a:t>
            </a:r>
            <a:r>
              <a:rPr lang="hu-HU" altLang="hu-HU" b="1" i="1" dirty="0" smtClean="0"/>
              <a:t>„Nem meghalni szeretnének, hanem másként élni…”)</a:t>
            </a:r>
          </a:p>
          <a:p>
            <a:endParaRPr lang="hu-HU" altLang="hu-HU" b="1" dirty="0" smtClean="0"/>
          </a:p>
          <a:p>
            <a:r>
              <a:rPr lang="hu-HU" altLang="hu-HU" b="1" dirty="0"/>
              <a:t>a</a:t>
            </a:r>
            <a:r>
              <a:rPr lang="hu-HU" altLang="hu-HU" b="1" dirty="0" smtClean="0"/>
              <a:t> </a:t>
            </a:r>
            <a:r>
              <a:rPr lang="hu-HU" altLang="hu-HU" b="1" dirty="0" smtClean="0">
                <a:solidFill>
                  <a:srgbClr val="002060"/>
                </a:solidFill>
              </a:rPr>
              <a:t>kulturális környezet</a:t>
            </a:r>
            <a:r>
              <a:rPr lang="hu-HU" altLang="hu-HU" b="1" dirty="0" smtClean="0"/>
              <a:t>, az </a:t>
            </a:r>
            <a:r>
              <a:rPr lang="hu-HU" altLang="hu-HU" b="1" dirty="0" smtClean="0">
                <a:solidFill>
                  <a:srgbClr val="002060"/>
                </a:solidFill>
              </a:rPr>
              <a:t>életkor</a:t>
            </a:r>
            <a:r>
              <a:rPr lang="hu-HU" altLang="hu-HU" b="1" dirty="0" smtClean="0"/>
              <a:t> és a </a:t>
            </a:r>
            <a:r>
              <a:rPr lang="hu-HU" altLang="hu-HU" b="1" dirty="0" smtClean="0">
                <a:solidFill>
                  <a:srgbClr val="002060"/>
                </a:solidFill>
              </a:rPr>
              <a:t>személyiség</a:t>
            </a:r>
            <a:r>
              <a:rPr lang="hu-HU" altLang="hu-HU" b="1" dirty="0" smtClean="0"/>
              <a:t> a meghatározói a nyílt és rejtett segélykérő kommunikációnak (</a:t>
            </a:r>
            <a:r>
              <a:rPr lang="hu-HU" altLang="hu-HU" b="1" dirty="0" err="1" smtClean="0"/>
              <a:t>Kézdi</a:t>
            </a:r>
            <a:r>
              <a:rPr lang="hu-HU" altLang="hu-HU" b="1" dirty="0" smtClean="0"/>
              <a:t>, 1995)</a:t>
            </a:r>
          </a:p>
        </p:txBody>
      </p:sp>
    </p:spTree>
    <p:extLst>
      <p:ext uri="{BB962C8B-B14F-4D97-AF65-F5344CB8AC3E}">
        <p14:creationId xmlns:p14="http://schemas.microsoft.com/office/powerpoint/2010/main" val="261953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43945"/>
            <a:ext cx="9601196" cy="618186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C00000"/>
                </a:solidFill>
                <a:latin typeface="Tahoma" pitchFamily="34" charset="0"/>
              </a:rPr>
              <a:t>A krízis kommunikációs sajátosságai </a:t>
            </a:r>
            <a:r>
              <a:rPr lang="hu-HU" sz="2800" b="1" dirty="0" smtClean="0">
                <a:solidFill>
                  <a:srgbClr val="C00000"/>
                </a:solidFill>
                <a:latin typeface="Tahoma" pitchFamily="34" charset="0"/>
              </a:rPr>
              <a:t>II.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442434"/>
            <a:ext cx="9601195" cy="4700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2600" dirty="0" smtClean="0"/>
              <a:t>2</a:t>
            </a:r>
            <a:r>
              <a:rPr lang="hu-HU" altLang="hu-HU" sz="2600" b="1" dirty="0" smtClean="0"/>
              <a:t>. </a:t>
            </a:r>
            <a:r>
              <a:rPr lang="hu-HU" altLang="hu-HU" sz="2600" b="1" dirty="0" smtClean="0">
                <a:solidFill>
                  <a:srgbClr val="002060"/>
                </a:solidFill>
              </a:rPr>
              <a:t>Beszéd-aktus </a:t>
            </a:r>
            <a:r>
              <a:rPr lang="hu-HU" altLang="hu-HU" sz="2600" b="1" dirty="0">
                <a:solidFill>
                  <a:srgbClr val="002060"/>
                </a:solidFill>
              </a:rPr>
              <a:t>elmélet </a:t>
            </a:r>
            <a:r>
              <a:rPr lang="hu-HU" altLang="hu-HU" sz="2600" b="1" dirty="0"/>
              <a:t>(</a:t>
            </a:r>
            <a:r>
              <a:rPr lang="hu-HU" altLang="hu-HU" sz="2600" b="1" i="1" dirty="0"/>
              <a:t>Austin, 1955</a:t>
            </a:r>
            <a:r>
              <a:rPr lang="hu-HU" altLang="hu-HU" sz="2600" b="1" dirty="0" smtClean="0"/>
              <a:t>): bizonyos kijelentések már önmagukban is cselekvések </a:t>
            </a:r>
          </a:p>
          <a:p>
            <a:pPr marL="0" indent="0">
              <a:buNone/>
            </a:pPr>
            <a:endParaRPr lang="hu-HU" altLang="hu-HU" sz="2600" b="1" dirty="0" smtClean="0"/>
          </a:p>
          <a:p>
            <a:pPr marL="0" indent="0">
              <a:buNone/>
            </a:pPr>
            <a:r>
              <a:rPr lang="hu-HU" altLang="hu-HU" sz="2600" b="1" dirty="0" smtClean="0"/>
              <a:t>3. </a:t>
            </a:r>
            <a:r>
              <a:rPr lang="hu-HU" altLang="hu-HU" sz="2600" b="1" dirty="0">
                <a:solidFill>
                  <a:srgbClr val="002060"/>
                </a:solidFill>
              </a:rPr>
              <a:t>Negatív kód </a:t>
            </a:r>
            <a:r>
              <a:rPr lang="hu-HU" altLang="hu-HU" sz="2600" b="1" dirty="0"/>
              <a:t>(</a:t>
            </a:r>
            <a:r>
              <a:rPr lang="hu-HU" altLang="hu-HU" sz="2600" b="1" i="1" dirty="0" err="1"/>
              <a:t>Kézdi</a:t>
            </a:r>
            <a:r>
              <a:rPr lang="hu-HU" altLang="hu-HU" sz="2600" b="1" i="1" dirty="0"/>
              <a:t>, 1995</a:t>
            </a:r>
            <a:r>
              <a:rPr lang="hu-HU" altLang="hu-HU" sz="2600" b="1" dirty="0" smtClean="0"/>
              <a:t>): az öngyilkossági közlemények nyelvtani értelemben tagadó jellegűek </a:t>
            </a:r>
            <a:r>
              <a:rPr lang="hu-HU" altLang="hu-HU" sz="2600" b="1" dirty="0" smtClean="0">
                <a:sym typeface="Wingdings" panose="05000000000000000000" pitchFamily="2" charset="2"/>
              </a:rPr>
              <a:t> a tagadó beszédaktus </a:t>
            </a:r>
            <a:r>
              <a:rPr lang="hu-HU" altLang="hu-HU" sz="26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öndestruktív</a:t>
            </a:r>
            <a:r>
              <a:rPr lang="hu-HU" altLang="hu-HU" sz="26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cselekvés</a:t>
            </a:r>
            <a:r>
              <a:rPr lang="hu-HU" altLang="hu-HU" sz="2600" b="1" dirty="0" smtClean="0">
                <a:sym typeface="Wingdings" panose="05000000000000000000" pitchFamily="2" charset="2"/>
              </a:rPr>
              <a:t>; a segélykérés modelljében elvégzett </a:t>
            </a:r>
            <a:r>
              <a:rPr lang="hu-HU" altLang="hu-HU" sz="2600" b="1" u="sng" dirty="0" smtClean="0">
                <a:sym typeface="Wingdings" panose="05000000000000000000" pitchFamily="2" charset="2"/>
              </a:rPr>
              <a:t>tett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altLang="hu-HU" sz="2600" b="1" dirty="0" smtClean="0">
                <a:sym typeface="Wingdings" panose="05000000000000000000" pitchFamily="2" charset="2"/>
              </a:rPr>
              <a:t>a verbális viselkedés tehát nem csupán információátvitel, de cselekvések, aktusok végrehajtása is az információátvitelben</a:t>
            </a:r>
          </a:p>
          <a:p>
            <a:pPr marL="0" indent="0">
              <a:buNone/>
            </a:pPr>
            <a:r>
              <a:rPr lang="hu-HU" altLang="hu-HU" sz="2600" b="1" dirty="0" smtClean="0">
                <a:sym typeface="Wingdings" panose="05000000000000000000" pitchFamily="2" charset="2"/>
              </a:rPr>
              <a:t> (szép= nem csúnya, jó= nem rossz; „ez nem semmi”, stb.)</a:t>
            </a:r>
            <a:endParaRPr lang="hu-HU" altLang="hu-HU" sz="2600" b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210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82580"/>
            <a:ext cx="9601196" cy="721217"/>
          </a:xfrm>
        </p:spPr>
        <p:txBody>
          <a:bodyPr>
            <a:normAutofit/>
          </a:bodyPr>
          <a:lstStyle/>
          <a:p>
            <a:r>
              <a:rPr lang="hu-HU" altLang="hu-HU" sz="3200" b="1" dirty="0">
                <a:solidFill>
                  <a:srgbClr val="002060"/>
                </a:solidFill>
              </a:rPr>
              <a:t> </a:t>
            </a:r>
            <a:r>
              <a:rPr lang="hu-HU" altLang="hu-HU" sz="3200" b="1" dirty="0" err="1">
                <a:solidFill>
                  <a:srgbClr val="002060"/>
                </a:solidFill>
              </a:rPr>
              <a:t>Preszuicidális</a:t>
            </a:r>
            <a:r>
              <a:rPr lang="hu-HU" altLang="hu-HU" sz="3200" b="1" dirty="0">
                <a:solidFill>
                  <a:srgbClr val="002060"/>
                </a:solidFill>
              </a:rPr>
              <a:t> szindróma </a:t>
            </a:r>
            <a:r>
              <a:rPr lang="hu-HU" altLang="hu-HU" sz="3200" b="1" dirty="0"/>
              <a:t>(</a:t>
            </a:r>
            <a:r>
              <a:rPr lang="hu-HU" altLang="hu-HU" sz="3200" b="1" i="1" dirty="0" err="1"/>
              <a:t>Ringel</a:t>
            </a:r>
            <a:r>
              <a:rPr lang="hu-HU" altLang="hu-HU" sz="3200" b="1" i="1" dirty="0"/>
              <a:t>, 1949</a:t>
            </a:r>
            <a:r>
              <a:rPr lang="hu-HU" altLang="hu-HU" sz="3200" b="1" dirty="0" smtClean="0"/>
              <a:t>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4552" y="1584101"/>
            <a:ext cx="9892045" cy="4291767"/>
          </a:xfrm>
        </p:spPr>
        <p:txBody>
          <a:bodyPr/>
          <a:lstStyle/>
          <a:p>
            <a:r>
              <a:rPr lang="hu-HU" b="1" dirty="0" smtClean="0"/>
              <a:t>Erwin </a:t>
            </a:r>
            <a:r>
              <a:rPr lang="hu-HU" b="1" dirty="0" err="1" smtClean="0"/>
              <a:t>Ringel</a:t>
            </a:r>
            <a:r>
              <a:rPr lang="hu-HU" b="1" dirty="0" smtClean="0"/>
              <a:t> 745 öngyilkosságot megkísérelt személy pszichés állapotát </a:t>
            </a:r>
            <a:r>
              <a:rPr lang="hu-HU" b="1" dirty="0" err="1" smtClean="0"/>
              <a:t>vizsg</a:t>
            </a:r>
            <a:r>
              <a:rPr lang="hu-HU" b="1" dirty="0" smtClean="0"/>
              <a:t>. egy bécsi klinikán </a:t>
            </a:r>
            <a:r>
              <a:rPr lang="hu-HU" b="1" dirty="0" smtClean="0"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ym typeface="Wingdings" panose="05000000000000000000" pitchFamily="2" charset="2"/>
              </a:rPr>
              <a:t>preszuicidális</a:t>
            </a:r>
            <a:r>
              <a:rPr lang="hu-HU" b="1" dirty="0" smtClean="0">
                <a:sym typeface="Wingdings" panose="05000000000000000000" pitchFamily="2" charset="2"/>
              </a:rPr>
              <a:t> szindróma = </a:t>
            </a:r>
            <a:r>
              <a:rPr lang="hu-H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RINGEL TRIÁSZ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798513" lvl="1" indent="-357188">
              <a:buFont typeface="Wingdings" panose="05000000000000000000" pitchFamily="2" charset="2"/>
              <a:buChar char="§"/>
            </a:pPr>
            <a:r>
              <a:rPr lang="hu-HU" altLang="hu-HU" sz="2600" b="1" dirty="0"/>
              <a:t>dinamikus beszűkülés</a:t>
            </a:r>
          </a:p>
          <a:p>
            <a:pPr marL="798513" lvl="1" indent="-357188">
              <a:buFont typeface="Wingdings" panose="05000000000000000000" pitchFamily="2" charset="2"/>
              <a:buChar char="§"/>
            </a:pPr>
            <a:r>
              <a:rPr lang="hu-HU" altLang="hu-HU" sz="2600" b="1" dirty="0"/>
              <a:t>gátolt és befelé forduló agresszió</a:t>
            </a:r>
          </a:p>
          <a:p>
            <a:pPr marL="798513" lvl="1" indent="-357188">
              <a:buFont typeface="Wingdings" panose="05000000000000000000" pitchFamily="2" charset="2"/>
              <a:buChar char="§"/>
            </a:pPr>
            <a:r>
              <a:rPr lang="hu-HU" altLang="hu-HU" sz="2600" b="1" dirty="0"/>
              <a:t>öngyilkossági fantáziák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68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5915" y="579549"/>
            <a:ext cx="9930682" cy="560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C00000"/>
                </a:solidFill>
              </a:rPr>
              <a:t>1) DINAMIKUS BESZŰKÜLÉS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rgbClr val="002060"/>
                </a:solidFill>
              </a:rPr>
              <a:t>a</a:t>
            </a:r>
            <a:r>
              <a:rPr lang="hu-HU" b="1" dirty="0" smtClean="0">
                <a:solidFill>
                  <a:srgbClr val="002060"/>
                </a:solidFill>
              </a:rPr>
              <a:t>z appercepció és az asszociációk merev lefutása </a:t>
            </a:r>
            <a:r>
              <a:rPr lang="hu-HU" b="1" dirty="0" smtClean="0"/>
              <a:t>(mindent „torzító szemüvegen” át lát…)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rgbClr val="002060"/>
                </a:solidFill>
              </a:rPr>
              <a:t>r</a:t>
            </a:r>
            <a:r>
              <a:rPr lang="hu-HU" b="1" dirty="0" smtClean="0">
                <a:solidFill>
                  <a:srgbClr val="002060"/>
                </a:solidFill>
              </a:rPr>
              <a:t>ögzült viselkedésminták ismétlése </a:t>
            </a:r>
            <a:r>
              <a:rPr lang="hu-HU" b="1" dirty="0" smtClean="0"/>
              <a:t>(a normál viselkedésrepertoár nagy részét elveszti; a reakciólehetőségek és képességek csökkenése </a:t>
            </a:r>
            <a:r>
              <a:rPr lang="hu-HU" b="1" dirty="0" err="1" smtClean="0"/>
              <a:t>jell</a:t>
            </a:r>
            <a:r>
              <a:rPr lang="hu-HU" b="1" dirty="0" smtClean="0"/>
              <a:t>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rgbClr val="002060"/>
                </a:solidFill>
              </a:rPr>
              <a:t>a</a:t>
            </a:r>
            <a:r>
              <a:rPr lang="hu-HU" b="1" dirty="0" smtClean="0">
                <a:solidFill>
                  <a:srgbClr val="002060"/>
                </a:solidFill>
              </a:rPr>
              <a:t>ffektív beszűkülés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rgbClr val="002060"/>
                </a:solidFill>
              </a:rPr>
              <a:t>e</a:t>
            </a:r>
            <a:r>
              <a:rPr lang="hu-HU" b="1" dirty="0" smtClean="0">
                <a:solidFill>
                  <a:srgbClr val="002060"/>
                </a:solidFill>
              </a:rPr>
              <a:t>lhárító mechanizmusok beszűkülése</a:t>
            </a:r>
            <a:r>
              <a:rPr lang="hu-HU" b="1" dirty="0" smtClean="0"/>
              <a:t> (csökkent működésű </a:t>
            </a:r>
            <a:r>
              <a:rPr lang="hu-HU" b="1" dirty="0" err="1" smtClean="0"/>
              <a:t>énvédő</a:t>
            </a:r>
            <a:r>
              <a:rPr lang="hu-HU" b="1" dirty="0" smtClean="0"/>
              <a:t> mechanizmusok)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rgbClr val="002060"/>
                </a:solidFill>
              </a:rPr>
              <a:t>a</a:t>
            </a:r>
            <a:r>
              <a:rPr lang="hu-HU" b="1" dirty="0" smtClean="0">
                <a:solidFill>
                  <a:srgbClr val="002060"/>
                </a:solidFill>
              </a:rPr>
              <a:t>z emberi kapcsolatok beszűkülése </a:t>
            </a:r>
            <a:r>
              <a:rPr lang="hu-HU" b="1" dirty="0" smtClean="0"/>
              <a:t>(az „én ~ másik” korreláció összefüggését veszti; az emberi kapcsolatok számszerűen is lecsökkennek. A krízisben lévő személy egyetlen másik emberbe kapaszkodik, tőle </a:t>
            </a:r>
            <a:r>
              <a:rPr lang="hu-HU" b="1" dirty="0" err="1" smtClean="0"/>
              <a:t>dependenssé</a:t>
            </a:r>
            <a:r>
              <a:rPr lang="hu-HU" b="1" dirty="0" smtClean="0"/>
              <a:t> válik)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99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7127" y="824248"/>
            <a:ext cx="10059470" cy="50516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rgbClr val="002060"/>
                </a:solidFill>
              </a:rPr>
              <a:t>a</a:t>
            </a:r>
            <a:r>
              <a:rPr lang="hu-HU" b="1" dirty="0" smtClean="0">
                <a:solidFill>
                  <a:srgbClr val="002060"/>
                </a:solidFill>
              </a:rPr>
              <a:t>z értékszféra beszűkülése </a:t>
            </a:r>
            <a:r>
              <a:rPr lang="hu-HU" b="1" dirty="0" smtClean="0"/>
              <a:t>(minden pszichológiai és nem pszichológiai értelemben vett tárgykapcsolat értékét veszti)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 marL="0" indent="0">
              <a:buNone/>
            </a:pPr>
            <a:r>
              <a:rPr lang="hu-HU" b="1" dirty="0" smtClean="0">
                <a:solidFill>
                  <a:srgbClr val="C00000"/>
                </a:solidFill>
              </a:rPr>
              <a:t>2) GÁTOLT ÉS SAJÁT SZEMÉLYRE IRÁNYÍTOTT AGRESSZIÓ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chemeClr val="tx1"/>
                </a:solidFill>
              </a:rPr>
              <a:t>Öngyilkosság előtt a személy saját magára haragszik </a:t>
            </a:r>
            <a:r>
              <a:rPr lang="hu-HU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az agresszió más, elérhetetlen tárgyaknak szól (!)</a:t>
            </a:r>
          </a:p>
          <a:p>
            <a:pPr>
              <a:buFont typeface="Wingdings" panose="05000000000000000000" pitchFamily="2" charset="2"/>
              <a:buChar char="v"/>
            </a:pPr>
            <a:endParaRPr lang="hu-HU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b="1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Menninger</a:t>
            </a:r>
            <a:r>
              <a:rPr lang="hu-HU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egyszerre van jelen három különböző lélektani állapot: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b="1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r>
              <a:rPr lang="hu-HU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személy arra vágyik, hogy öljön; arra vágyik, hogy megöljék; arra vágyik, hogy meghaljon</a:t>
            </a:r>
          </a:p>
          <a:p>
            <a:pPr>
              <a:buFont typeface="Wingdings" panose="05000000000000000000" pitchFamily="2" charset="2"/>
              <a:buChar char="v"/>
            </a:pPr>
            <a:endParaRPr lang="hu-H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04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4248" y="850006"/>
            <a:ext cx="10072349" cy="50258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b="1" dirty="0" smtClean="0"/>
              <a:t>a dinamikus beszűkülés és agresszív ösztönkésztetés iránya a </a:t>
            </a:r>
            <a:r>
              <a:rPr lang="hu-HU" b="1" i="1" dirty="0" smtClean="0"/>
              <a:t>saját én </a:t>
            </a:r>
            <a:r>
              <a:rPr lang="hu-HU" b="1" dirty="0" smtClean="0"/>
              <a:t>lesz</a:t>
            </a:r>
          </a:p>
          <a:p>
            <a:pPr>
              <a:buFont typeface="Wingdings" panose="05000000000000000000" pitchFamily="2" charset="2"/>
              <a:buChar char="v"/>
            </a:pPr>
            <a:endParaRPr lang="hu-HU" b="1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k</a:t>
            </a:r>
            <a:r>
              <a:rPr lang="hu-HU" b="1" dirty="0" smtClean="0"/>
              <a:t>ritikus alkotóelem az </a:t>
            </a:r>
            <a:r>
              <a:rPr lang="hu-HU" b="1" i="1" dirty="0" smtClean="0"/>
              <a:t>agressziógátlás</a:t>
            </a:r>
            <a:r>
              <a:rPr lang="hu-HU" b="1" dirty="0" smtClean="0"/>
              <a:t>, ami visszavezethető:</a:t>
            </a:r>
          </a:p>
          <a:p>
            <a:pPr>
              <a:buFontTx/>
              <a:buChar char="-"/>
            </a:pPr>
            <a:r>
              <a:rPr lang="hu-HU" b="1" dirty="0"/>
              <a:t>s</a:t>
            </a:r>
            <a:r>
              <a:rPr lang="hu-HU" b="1" dirty="0" smtClean="0"/>
              <a:t>pecifikus személyiségstruktúrára;</a:t>
            </a:r>
          </a:p>
          <a:p>
            <a:pPr>
              <a:buFontTx/>
              <a:buChar char="-"/>
            </a:pPr>
            <a:r>
              <a:rPr lang="hu-HU" b="1" dirty="0"/>
              <a:t>p</a:t>
            </a:r>
            <a:r>
              <a:rPr lang="hu-HU" b="1" dirty="0" smtClean="0"/>
              <a:t>szichés betegségekre;</a:t>
            </a:r>
          </a:p>
          <a:p>
            <a:pPr>
              <a:buFontTx/>
              <a:buChar char="-"/>
            </a:pPr>
            <a:r>
              <a:rPr lang="hu-HU" b="1" dirty="0"/>
              <a:t>h</a:t>
            </a:r>
            <a:r>
              <a:rPr lang="hu-HU" b="1" dirty="0" smtClean="0"/>
              <a:t>iányzó emberi kapcsolatokra;</a:t>
            </a:r>
          </a:p>
          <a:p>
            <a:pPr>
              <a:buFontTx/>
              <a:buChar char="-"/>
            </a:pPr>
            <a:r>
              <a:rPr lang="hu-HU" b="1" dirty="0"/>
              <a:t>f</a:t>
            </a:r>
            <a:r>
              <a:rPr lang="hu-HU" b="1" dirty="0" smtClean="0"/>
              <a:t>elfokozott civilizációs követelményekre</a:t>
            </a:r>
          </a:p>
          <a:p>
            <a:pPr marL="0" indent="0">
              <a:buNone/>
            </a:pPr>
            <a:r>
              <a:rPr lang="hu-HU" b="1" dirty="0" smtClean="0"/>
              <a:t>(agressziógátlás </a:t>
            </a:r>
            <a:r>
              <a:rPr lang="hu-HU" b="1" dirty="0" smtClean="0">
                <a:sym typeface="Wingdings" panose="05000000000000000000" pitchFamily="2" charset="2"/>
              </a:rPr>
              <a:t> hiányzik az agresszió hatékony mértékben történő tehermentesítő levezetése)</a:t>
            </a:r>
            <a:endParaRPr lang="hu-HU" b="1" dirty="0"/>
          </a:p>
          <a:p>
            <a:pPr>
              <a:buFontTx/>
              <a:buChar char="-"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91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1521" y="837127"/>
            <a:ext cx="9995076" cy="5038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C00000"/>
                </a:solidFill>
              </a:rPr>
              <a:t>3) ÖNGYILKOSSÁGI FANTÁZIÁK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s</a:t>
            </a:r>
            <a:r>
              <a:rPr lang="hu-HU" b="1" dirty="0" smtClean="0"/>
              <a:t>zerepe igen jelentős </a:t>
            </a:r>
            <a:r>
              <a:rPr lang="hu-HU" b="1" dirty="0" smtClean="0">
                <a:sym typeface="Wingdings" panose="05000000000000000000" pitchFamily="2" charset="2"/>
              </a:rPr>
              <a:t> „újat alkotó gondolkodás” (a halotti állapot lehetőségeivel foglalkoznak)</a:t>
            </a:r>
          </a:p>
          <a:p>
            <a:pPr>
              <a:buFont typeface="Wingdings" panose="05000000000000000000" pitchFamily="2" charset="2"/>
              <a:buChar char="v"/>
            </a:pPr>
            <a:endParaRPr lang="hu-HU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3 fokozat:</a:t>
            </a:r>
          </a:p>
          <a:p>
            <a:pPr marL="514350" indent="-514350">
              <a:buFont typeface="+mj-lt"/>
              <a:buAutoNum type="romanLcPeriod"/>
            </a:pPr>
            <a:r>
              <a:rPr lang="hu-HU" b="1" dirty="0">
                <a:sym typeface="Wingdings" panose="05000000000000000000" pitchFamily="2" charset="2"/>
              </a:rPr>
              <a:t>a</a:t>
            </a:r>
            <a:r>
              <a:rPr lang="hu-HU" b="1" dirty="0" smtClean="0">
                <a:sym typeface="Wingdings" panose="05000000000000000000" pitchFamily="2" charset="2"/>
              </a:rPr>
              <a:t> képzet, hogy az ember halott, még nem az öngyilkosságról szól, hanem annak eredményéről, a halálról (halállal kapcsolatos gondolatok) lehet nem-patológiás jelenség is</a:t>
            </a:r>
          </a:p>
          <a:p>
            <a:pPr marL="514350" indent="-514350">
              <a:buFont typeface="+mj-lt"/>
              <a:buAutoNum type="romanLcPeriod"/>
            </a:pPr>
            <a:r>
              <a:rPr lang="hu-HU" b="1" dirty="0" err="1">
                <a:sym typeface="Wingdings" panose="05000000000000000000" pitchFamily="2" charset="2"/>
              </a:rPr>
              <a:t>s</a:t>
            </a:r>
            <a:r>
              <a:rPr lang="hu-HU" b="1" dirty="0" err="1" smtClean="0">
                <a:sym typeface="Wingdings" panose="05000000000000000000" pitchFamily="2" charset="2"/>
              </a:rPr>
              <a:t>zuicid</a:t>
            </a:r>
            <a:r>
              <a:rPr lang="hu-HU" b="1" dirty="0" smtClean="0"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ym typeface="Wingdings" panose="05000000000000000000" pitchFamily="2" charset="2"/>
              </a:rPr>
              <a:t>ideációk</a:t>
            </a:r>
            <a:r>
              <a:rPr lang="hu-HU" b="1" dirty="0" smtClean="0">
                <a:sym typeface="Wingdings" panose="05000000000000000000" pitchFamily="2" charset="2"/>
              </a:rPr>
              <a:t> (fantázia arról, hogy megöli magát, de részletes végrehajtási terv nélkül)</a:t>
            </a:r>
          </a:p>
          <a:p>
            <a:pPr marL="514350" indent="-514350">
              <a:buFont typeface="+mj-lt"/>
              <a:buAutoNum type="romanLcPeriod"/>
            </a:pPr>
            <a:r>
              <a:rPr lang="hu-HU" b="1" dirty="0">
                <a:sym typeface="Wingdings" panose="05000000000000000000" pitchFamily="2" charset="2"/>
              </a:rPr>
              <a:t>a</a:t>
            </a:r>
            <a:r>
              <a:rPr lang="hu-HU" b="1" dirty="0" smtClean="0">
                <a:sym typeface="Wingdings" panose="05000000000000000000" pitchFamily="2" charset="2"/>
              </a:rPr>
              <a:t>pró részletességgel kidolgozott </a:t>
            </a:r>
            <a:r>
              <a:rPr lang="hu-HU" b="1" dirty="0" err="1" smtClean="0">
                <a:sym typeface="Wingdings" panose="05000000000000000000" pitchFamily="2" charset="2"/>
              </a:rPr>
              <a:t>szuicid</a:t>
            </a:r>
            <a:r>
              <a:rPr lang="hu-HU" b="1" dirty="0" smtClean="0">
                <a:sym typeface="Wingdings" panose="05000000000000000000" pitchFamily="2" charset="2"/>
              </a:rPr>
              <a:t> intenciók, tervek</a:t>
            </a:r>
          </a:p>
          <a:p>
            <a:pPr marL="514350" indent="-514350">
              <a:buFont typeface="+mj-lt"/>
              <a:buAutoNum type="romanL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8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09445852-9BAA-4747-9962-EF9845CAB622}" type="slidenum">
              <a:rPr lang="hu-HU" altLang="hu-HU" sz="140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>
                <a:buSzPct val="100000"/>
              </a:pPr>
              <a:t>3</a:t>
            </a:fld>
            <a:endParaRPr lang="hu-HU" altLang="hu-HU" sz="1400">
              <a:solidFill>
                <a:srgbClr val="00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35163" y="450761"/>
            <a:ext cx="8229600" cy="6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hu-HU" altLang="hu-HU" sz="3600" b="1" dirty="0">
                <a:solidFill>
                  <a:schemeClr val="accent3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 krízisek csoportosítása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62884" y="1339403"/>
            <a:ext cx="10406129" cy="503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000000"/>
              </a:buClr>
              <a:buSzPct val="37000"/>
            </a:pPr>
            <a:r>
              <a:rPr lang="hu-HU" altLang="hu-HU" sz="2400" b="1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Fejlődési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 (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érési, normatív krízis)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- a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személyiségfejlődés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felgyorsulási,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életciklus-váltási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pontjain alakulhatnak ki.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(pl. serdülőkori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válság, menopauza időszaka, terhesség, stb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.) 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37000"/>
            </a:pPr>
            <a:endParaRPr lang="hu-HU" altLang="hu-HU" sz="2400" dirty="0">
              <a:solidFill>
                <a:srgbClr val="000000"/>
              </a:solidFill>
              <a:latin typeface="+mn-lt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700"/>
              </a:spcBef>
              <a:buClr>
                <a:srgbClr val="000000"/>
              </a:buClr>
              <a:buSzPct val="37000"/>
            </a:pPr>
            <a:r>
              <a:rPr lang="hu-HU" altLang="hu-HU" sz="2400" b="1" dirty="0" err="1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Akcidentális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 (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esetleges, véletlenszerű).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Egy adott időpontban hirtelen megjelenő sajátos életesemény váltja ki. Érzelmileg veszélyes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szituációk, veszteségek (pl. partnerkapcsolati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szakítás, válási krízis, munkanélkülivé válás,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gyász, stb.)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37000"/>
            </a:pPr>
            <a:endParaRPr lang="hu-HU" altLang="hu-HU" sz="2400" dirty="0">
              <a:solidFill>
                <a:srgbClr val="000000"/>
              </a:solidFill>
              <a:latin typeface="+mn-lt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700"/>
              </a:spcBef>
              <a:buClr>
                <a:srgbClr val="000000"/>
              </a:buClr>
              <a:buSzPct val="37000"/>
            </a:pPr>
            <a:r>
              <a:rPr lang="hu-HU" altLang="hu-HU" sz="2400" b="1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Krízismátrix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 elmélet (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Jacobson) -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összekapcsolódik a </a:t>
            </a:r>
            <a:r>
              <a:rPr lang="hu-HU" altLang="hu-HU" sz="2400" b="1" i="1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fejlődési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és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az </a:t>
            </a:r>
            <a:r>
              <a:rPr lang="hu-HU" altLang="hu-HU" sz="2400" b="1" i="1" dirty="0" err="1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akcidentális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krízisek fogalma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pl. a serdülőkor sajátosságainak figyelembe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vétele mellett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, a partnerkapcsolat megszakadása –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tanulmányai miatti </a:t>
            </a:r>
            <a:r>
              <a:rPr lang="hu-HU" altLang="hu-HU" sz="2400" dirty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elköltözés otthonról – </a:t>
            </a:r>
            <a:r>
              <a:rPr lang="hu-HU" altLang="hu-HU" sz="2400" dirty="0" smtClean="0">
                <a:solidFill>
                  <a:srgbClr val="0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szülők válása, stb.)</a:t>
            </a:r>
            <a:endParaRPr lang="hu-HU" altLang="hu-HU" sz="2400" dirty="0">
              <a:solidFill>
                <a:srgbClr val="000000"/>
              </a:solidFill>
              <a:latin typeface="+mn-lt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55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21218"/>
            <a:ext cx="9601196" cy="798489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 KRÍZIST KÍSÉRŐ EGYÉB PSZICHOPATOLÓGIAI JELLEMZŐK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5763" y="1970468"/>
            <a:ext cx="10148552" cy="4124341"/>
          </a:xfrm>
        </p:spPr>
        <p:txBody>
          <a:bodyPr/>
          <a:lstStyle/>
          <a:p>
            <a:r>
              <a:rPr lang="hu-HU" b="1" dirty="0"/>
              <a:t>a</a:t>
            </a:r>
            <a:r>
              <a:rPr lang="hu-HU" b="1" dirty="0" smtClean="0"/>
              <a:t>z emlékezet megváltozása (</a:t>
            </a:r>
            <a:r>
              <a:rPr lang="hu-HU" b="1" i="1" dirty="0" err="1" smtClean="0"/>
              <a:t>hipermnézia</a:t>
            </a:r>
            <a:r>
              <a:rPr lang="hu-HU" b="1" dirty="0" smtClean="0"/>
              <a:t> vagy emlékezetkiesések; az emlékek a hangulat és/vagy élménymód hatására megváltoznak, „átíródnak”)</a:t>
            </a:r>
            <a:endParaRPr lang="hu-HU" b="1" dirty="0"/>
          </a:p>
          <a:p>
            <a:r>
              <a:rPr lang="hu-HU" b="1" dirty="0"/>
              <a:t>t</a:t>
            </a:r>
            <a:r>
              <a:rPr lang="hu-HU" b="1" dirty="0" smtClean="0"/>
              <a:t>agadás ás </a:t>
            </a:r>
            <a:r>
              <a:rPr lang="hu-HU" b="1" dirty="0" err="1" smtClean="0"/>
              <a:t>disszociatív</a:t>
            </a:r>
            <a:r>
              <a:rPr lang="hu-HU" b="1" dirty="0" smtClean="0"/>
              <a:t> mechanizmusok</a:t>
            </a:r>
          </a:p>
          <a:p>
            <a:r>
              <a:rPr lang="hu-HU" b="1" dirty="0"/>
              <a:t>a</a:t>
            </a:r>
            <a:r>
              <a:rPr lang="hu-HU" b="1" dirty="0" smtClean="0"/>
              <a:t> gondolkodás formai és tartalmi zavarai (ambivalencia, beszűkült gondolkodás, kognitív torzítások, negatív preferencia </a:t>
            </a:r>
            <a:r>
              <a:rPr lang="hu-HU" b="1" dirty="0" smtClean="0">
                <a:sym typeface="Wingdings" panose="05000000000000000000" pitchFamily="2" charset="2"/>
              </a:rPr>
              <a:t> vö. Beck kognitív triász: az én, a világ és a jövő negatív percepciója)</a:t>
            </a:r>
          </a:p>
          <a:p>
            <a:r>
              <a:rPr lang="hu-HU" b="1" dirty="0">
                <a:sym typeface="Wingdings" panose="05000000000000000000" pitchFamily="2" charset="2"/>
              </a:rPr>
              <a:t>k</a:t>
            </a:r>
            <a:r>
              <a:rPr lang="hu-HU" b="1" dirty="0" smtClean="0">
                <a:sym typeface="Wingdings" panose="05000000000000000000" pitchFamily="2" charset="2"/>
              </a:rPr>
              <a:t>iüresedettség;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425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7431" y="901521"/>
            <a:ext cx="9879166" cy="4974347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„</a:t>
            </a:r>
            <a:r>
              <a:rPr lang="hu-HU" b="1" dirty="0" err="1" smtClean="0">
                <a:solidFill>
                  <a:srgbClr val="002060"/>
                </a:solidFill>
              </a:rPr>
              <a:t>helplessness</a:t>
            </a:r>
            <a:r>
              <a:rPr lang="hu-HU" b="1" dirty="0" smtClean="0">
                <a:solidFill>
                  <a:srgbClr val="002060"/>
                </a:solidFill>
              </a:rPr>
              <a:t> ~ </a:t>
            </a:r>
            <a:r>
              <a:rPr lang="hu-HU" b="1" dirty="0" err="1" smtClean="0">
                <a:solidFill>
                  <a:srgbClr val="002060"/>
                </a:solidFill>
              </a:rPr>
              <a:t>hopelessness</a:t>
            </a:r>
            <a:r>
              <a:rPr lang="hu-HU" b="1" dirty="0" smtClean="0">
                <a:solidFill>
                  <a:srgbClr val="002060"/>
                </a:solidFill>
              </a:rPr>
              <a:t> tematika” </a:t>
            </a:r>
            <a:r>
              <a:rPr lang="hu-HU" b="1" dirty="0" smtClean="0"/>
              <a:t>megjelenése:</a:t>
            </a:r>
          </a:p>
          <a:p>
            <a:pPr marL="0" indent="0">
              <a:buNone/>
            </a:pPr>
            <a:r>
              <a:rPr lang="hu-HU" b="1" i="1" dirty="0" smtClean="0"/>
              <a:t>				„</a:t>
            </a:r>
            <a:r>
              <a:rPr lang="hu-HU" b="1" i="1" smtClean="0"/>
              <a:t>rajtam </a:t>
            </a:r>
            <a:r>
              <a:rPr lang="hu-HU" b="1" i="1" smtClean="0"/>
              <a:t>nem </a:t>
            </a:r>
            <a:r>
              <a:rPr lang="hu-HU" b="1" i="1" dirty="0" smtClean="0"/>
              <a:t>lehet segíteni…”</a:t>
            </a:r>
          </a:p>
          <a:p>
            <a:pPr marL="0" indent="0">
              <a:buNone/>
            </a:pPr>
            <a:r>
              <a:rPr lang="hu-HU" b="1" dirty="0" smtClean="0"/>
              <a:t>				„reménytelen a helyzetem…”</a:t>
            </a:r>
          </a:p>
          <a:p>
            <a:pPr marL="0" indent="0">
              <a:buNone/>
            </a:pPr>
            <a:endParaRPr lang="hu-HU" b="1" dirty="0"/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m</a:t>
            </a:r>
            <a:r>
              <a:rPr lang="hu-HU" b="1" dirty="0" smtClean="0"/>
              <a:t>élyen fekvő hangulat, emocionális labilitás;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é</a:t>
            </a:r>
            <a:r>
              <a:rPr lang="hu-HU" b="1" dirty="0" smtClean="0"/>
              <a:t>rzelmi inkontinencia;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smtClean="0"/>
              <a:t>figyelem és koncentrációs zavar;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c</a:t>
            </a:r>
            <a:r>
              <a:rPr lang="hu-HU" b="1" dirty="0" smtClean="0"/>
              <a:t>sökkent ösztönkésztetések;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smtClean="0"/>
              <a:t>étvágytalanság, fogyás;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err="1"/>
              <a:t>i</a:t>
            </a:r>
            <a:r>
              <a:rPr lang="hu-HU" b="1" dirty="0" err="1" smtClean="0"/>
              <a:t>nszomnia</a:t>
            </a:r>
            <a:r>
              <a:rPr lang="hu-HU" b="1" dirty="0" smtClean="0"/>
              <a:t>; el- és átalvási zavarok;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854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1081825"/>
            <a:ext cx="9793309" cy="4794043"/>
          </a:xfrm>
        </p:spPr>
        <p:txBody>
          <a:bodyPr/>
          <a:lstStyle/>
          <a:p>
            <a:r>
              <a:rPr lang="hu-HU" b="1" dirty="0"/>
              <a:t>t</a:t>
            </a:r>
            <a:r>
              <a:rPr lang="hu-HU" b="1" dirty="0" smtClean="0"/>
              <a:t>ársuló szomatikus tünetek (erős szívdobogásérzés, nehézlégzés</a:t>
            </a:r>
            <a:r>
              <a:rPr lang="hu-HU" b="1" dirty="0"/>
              <a:t>, </a:t>
            </a:r>
            <a:r>
              <a:rPr lang="hu-HU" b="1" dirty="0" smtClean="0"/>
              <a:t>torokszorítás, zsibbadások, fejfájás, hasi panaszok, stb.)</a:t>
            </a:r>
          </a:p>
          <a:p>
            <a:r>
              <a:rPr lang="hu-HU" b="1" dirty="0" err="1"/>
              <a:t>a</a:t>
            </a:r>
            <a:r>
              <a:rPr lang="hu-HU" b="1" dirty="0" err="1" smtClean="0"/>
              <a:t>nenergia</a:t>
            </a:r>
            <a:r>
              <a:rPr lang="hu-HU" b="1" dirty="0" smtClean="0"/>
              <a:t>, </a:t>
            </a:r>
            <a:r>
              <a:rPr lang="hu-HU" b="1" dirty="0" err="1" smtClean="0"/>
              <a:t>pszichomotoros</a:t>
            </a:r>
            <a:r>
              <a:rPr lang="hu-HU" b="1" dirty="0" smtClean="0"/>
              <a:t> meglassultság, gátoltság</a:t>
            </a:r>
          </a:p>
          <a:p>
            <a:r>
              <a:rPr lang="hu-HU" b="1" dirty="0"/>
              <a:t>r</a:t>
            </a:r>
            <a:r>
              <a:rPr lang="hu-HU" b="1" dirty="0" smtClean="0"/>
              <a:t>egresszió vagy agitált, nyugtalan viselkedés;</a:t>
            </a:r>
          </a:p>
          <a:p>
            <a:r>
              <a:rPr lang="hu-HU" b="1" dirty="0"/>
              <a:t>a</a:t>
            </a:r>
            <a:r>
              <a:rPr lang="hu-HU" b="1" dirty="0" smtClean="0"/>
              <a:t> viselkedés hirtelen, markáns megváltozása (veszélyes, ha a személy hirtelen higgadttá, nyugodttá válik!)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299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59855"/>
            <a:ext cx="9601196" cy="592428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</a:rPr>
              <a:t>KRÍZISINTERVENCIÓS SZEMPONTOK</a:t>
            </a:r>
            <a:endParaRPr lang="hu-HU" sz="32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7431" y="1661375"/>
            <a:ext cx="9879166" cy="4214493"/>
          </a:xfrm>
        </p:spPr>
        <p:txBody>
          <a:bodyPr/>
          <a:lstStyle/>
          <a:p>
            <a:r>
              <a:rPr lang="hu-HU" b="1" dirty="0" err="1">
                <a:solidFill>
                  <a:srgbClr val="C00000"/>
                </a:solidFill>
              </a:rPr>
              <a:t>k</a:t>
            </a:r>
            <a:r>
              <a:rPr lang="hu-HU" b="1" dirty="0" err="1" smtClean="0">
                <a:solidFill>
                  <a:srgbClr val="C00000"/>
                </a:solidFill>
              </a:rPr>
              <a:t>rizeológiai</a:t>
            </a:r>
            <a:r>
              <a:rPr lang="hu-HU" b="1" dirty="0" smtClean="0">
                <a:solidFill>
                  <a:srgbClr val="C00000"/>
                </a:solidFill>
              </a:rPr>
              <a:t> kutatások </a:t>
            </a:r>
            <a:r>
              <a:rPr lang="hu-HU" b="1" dirty="0" smtClean="0">
                <a:sym typeface="Wingdings" panose="05000000000000000000" pitchFamily="2" charset="2"/>
              </a:rPr>
              <a:t> nincs egyetlen olyan krízisintervenciós modell, mely a stressz- és krízisállapotok széles körében alkalmazható </a:t>
            </a:r>
          </a:p>
          <a:p>
            <a:r>
              <a:rPr lang="hu-HU" b="1" u="sng" dirty="0">
                <a:sym typeface="Wingdings" panose="05000000000000000000" pitchFamily="2" charset="2"/>
              </a:rPr>
              <a:t>v</a:t>
            </a:r>
            <a:r>
              <a:rPr lang="hu-HU" b="1" u="sng" dirty="0" smtClean="0">
                <a:sym typeface="Wingdings" panose="05000000000000000000" pitchFamily="2" charset="2"/>
              </a:rPr>
              <a:t>annak azonban alapelvek: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b="1" dirty="0">
                <a:sym typeface="Wingdings" panose="05000000000000000000" pitchFamily="2" charset="2"/>
              </a:rPr>
              <a:t>a</a:t>
            </a:r>
            <a:r>
              <a:rPr lang="hu-HU" b="1" dirty="0" smtClean="0">
                <a:sym typeface="Wingdings" panose="05000000000000000000" pitchFamily="2" charset="2"/>
              </a:rPr>
              <a:t>z azonnali beavatkozás szükségessége;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b="1" dirty="0">
                <a:sym typeface="Wingdings" panose="05000000000000000000" pitchFamily="2" charset="2"/>
              </a:rPr>
              <a:t>a</a:t>
            </a:r>
            <a:r>
              <a:rPr lang="hu-HU" b="1" dirty="0" smtClean="0">
                <a:sym typeface="Wingdings" panose="05000000000000000000" pitchFamily="2" charset="2"/>
              </a:rPr>
              <a:t> stabilizáció mielőbbi elérése;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b="1" dirty="0">
                <a:sym typeface="Wingdings" panose="05000000000000000000" pitchFamily="2" charset="2"/>
              </a:rPr>
              <a:t>a</a:t>
            </a:r>
            <a:r>
              <a:rPr lang="hu-HU" b="1" dirty="0" smtClean="0">
                <a:sym typeface="Wingdings" panose="05000000000000000000" pitchFamily="2" charset="2"/>
              </a:rPr>
              <a:t> megértés elősegítése;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b="1" dirty="0">
                <a:sym typeface="Wingdings" panose="05000000000000000000" pitchFamily="2" charset="2"/>
              </a:rPr>
              <a:t>a</a:t>
            </a:r>
            <a:r>
              <a:rPr lang="hu-HU" b="1" dirty="0" smtClean="0">
                <a:sym typeface="Wingdings" panose="05000000000000000000" pitchFamily="2" charset="2"/>
              </a:rPr>
              <a:t> problémamegoldásra való fókuszálás;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b="1" dirty="0">
                <a:sym typeface="Wingdings" panose="05000000000000000000" pitchFamily="2" charset="2"/>
              </a:rPr>
              <a:t>a</a:t>
            </a:r>
            <a:r>
              <a:rPr lang="hu-HU" b="1" dirty="0" smtClean="0">
                <a:sym typeface="Wingdings" panose="05000000000000000000" pitchFamily="2" charset="2"/>
              </a:rPr>
              <a:t>z önbizalom, önelfogadás bátorítása és hiteles elfogadása;</a:t>
            </a:r>
            <a:endParaRPr lang="hu-HU" b="1" dirty="0">
              <a:sym typeface="Wingdings" panose="05000000000000000000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2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785611"/>
            <a:ext cx="9601196" cy="5090257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002060"/>
                </a:solidFill>
              </a:rPr>
              <a:t>KRÍZISINTERVENCIÓ ~ KRÍZISSZUPPORCIÓ</a:t>
            </a:r>
            <a:endParaRPr lang="hu-H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KRÍZISSZUPPORCIÓ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a</a:t>
            </a:r>
            <a:r>
              <a:rPr lang="hu-HU" b="1" dirty="0" smtClean="0">
                <a:solidFill>
                  <a:schemeClr val="tx1"/>
                </a:solidFill>
              </a:rPr>
              <a:t> krízisben levő személy támogatása, a negatív következményektől való védelme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c</a:t>
            </a:r>
            <a:r>
              <a:rPr lang="hu-HU" b="1" dirty="0" smtClean="0">
                <a:solidFill>
                  <a:schemeClr val="tx1"/>
                </a:solidFill>
              </a:rPr>
              <a:t>él az adaptációs képesség és funkcionalitás helyreállítása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k</a:t>
            </a:r>
            <a:r>
              <a:rPr lang="hu-HU" b="1" dirty="0" smtClean="0">
                <a:solidFill>
                  <a:schemeClr val="tx1"/>
                </a:solidFill>
              </a:rPr>
              <a:t>evésbé foglalkozik a háttérben álló személyiségproblémákkal, vagy a krízist kiváltó mélyebb összefüggésekkel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</a:rPr>
              <a:t>„tűzoltás”, lelki elsősegélynyújtás”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á</a:t>
            </a:r>
            <a:r>
              <a:rPr lang="hu-HU" b="1" dirty="0" smtClean="0">
                <a:solidFill>
                  <a:schemeClr val="tx1"/>
                </a:solidFill>
              </a:rPr>
              <a:t>tmenet a baráti beszélgetés és a professzionális beavatkozás között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8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8642" y="811369"/>
            <a:ext cx="10007955" cy="5064499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1-2 alkalom</a:t>
            </a:r>
          </a:p>
          <a:p>
            <a:r>
              <a:rPr lang="hu-HU" b="1" dirty="0"/>
              <a:t>b</a:t>
            </a:r>
            <a:r>
              <a:rPr lang="hu-HU" b="1" dirty="0" smtClean="0"/>
              <a:t>árki végezheti, aki kapcsolatba kerül a krízisben lévővel</a:t>
            </a:r>
          </a:p>
          <a:p>
            <a:endParaRPr lang="hu-HU" b="1" dirty="0"/>
          </a:p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KRÍZISINTERVENCIÓ</a:t>
            </a:r>
          </a:p>
          <a:p>
            <a:r>
              <a:rPr lang="hu-HU" b="1" dirty="0"/>
              <a:t>s</a:t>
            </a:r>
            <a:r>
              <a:rPr lang="hu-HU" b="1" dirty="0" smtClean="0"/>
              <a:t>pecifikus szakmai beavatkozás </a:t>
            </a:r>
            <a:r>
              <a:rPr lang="hu-HU" b="1" dirty="0" smtClean="0">
                <a:sym typeface="Wingdings" panose="05000000000000000000" pitchFamily="2" charset="2"/>
              </a:rPr>
              <a:t> a krízis oldása mellett a háttérben álló problémákkal, a személyiség magasabb szintű integrációjával illetve működési zavaraival is foglalkozik</a:t>
            </a:r>
          </a:p>
          <a:p>
            <a:pPr marL="0" indent="0">
              <a:buNone/>
            </a:pPr>
            <a:endParaRPr lang="hu-HU" b="1" dirty="0" smtClean="0">
              <a:sym typeface="Wingdings" panose="05000000000000000000" pitchFamily="2" charset="2"/>
            </a:endParaRPr>
          </a:p>
          <a:p>
            <a:r>
              <a:rPr lang="hu-HU" b="1" dirty="0">
                <a:sym typeface="Wingdings" panose="05000000000000000000" pitchFamily="2" charset="2"/>
              </a:rPr>
              <a:t>p</a:t>
            </a:r>
            <a:r>
              <a:rPr lang="hu-HU" b="1" dirty="0" smtClean="0">
                <a:sym typeface="Wingdings" panose="05000000000000000000" pitchFamily="2" charset="2"/>
              </a:rPr>
              <a:t>szichoterápiás szemléletű, időben behatárolt, sürgősségi pszichológiai beavatkozás (civil segítő nem végezheti)</a:t>
            </a:r>
          </a:p>
          <a:p>
            <a:r>
              <a:rPr lang="hu-HU" b="1" dirty="0">
                <a:sym typeface="Wingdings" panose="05000000000000000000" pitchFamily="2" charset="2"/>
              </a:rPr>
              <a:t>l</a:t>
            </a:r>
            <a:r>
              <a:rPr lang="hu-HU" b="1" dirty="0" smtClean="0">
                <a:sym typeface="Wingdings" panose="05000000000000000000" pitchFamily="2" charset="2"/>
              </a:rPr>
              <a:t>eginkább a rövid dinamikus pszichoterápiákhoz áll közel</a:t>
            </a:r>
            <a:endParaRPr lang="hu-HU" b="1" dirty="0" smtClean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90562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463639"/>
            <a:ext cx="9601196" cy="721217"/>
          </a:xfrm>
        </p:spPr>
        <p:txBody>
          <a:bodyPr>
            <a:noAutofit/>
          </a:bodyPr>
          <a:lstStyle/>
          <a:p>
            <a:r>
              <a:rPr lang="hu-HU" altLang="hu-HU" sz="2800" b="1" kern="0" dirty="0">
                <a:ln>
                  <a:noFill/>
                </a:ln>
                <a:solidFill>
                  <a:schemeClr val="accent3"/>
                </a:solidFill>
                <a:latin typeface="Arial"/>
                <a:cs typeface="Arial"/>
              </a:rPr>
              <a:t>Mítoszok, tévhitek, tabuk az öngyilkossággal kapcsolatban </a:t>
            </a:r>
            <a:endParaRPr lang="hu-HU" sz="2800" b="1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1216" y="1184856"/>
            <a:ext cx="10805375" cy="5357611"/>
          </a:xfrm>
        </p:spPr>
        <p:txBody>
          <a:bodyPr>
            <a:noAutofit/>
          </a:bodyPr>
          <a:lstStyle/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20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0850" lvl="1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hu-HU" altLang="hu-HU" sz="2200" i="1" kern="0" dirty="0">
                <a:solidFill>
                  <a:srgbClr val="000000"/>
                </a:solidFill>
                <a:latin typeface="Arial"/>
                <a:cs typeface="Arial"/>
              </a:rPr>
              <a:t>„Azok az emberek, akik beszélnek az öngyilkosságról, sohasem teszik meg.”</a:t>
            </a:r>
          </a:p>
          <a:p>
            <a:pPr marL="450850" lvl="1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hu-HU" altLang="hu-HU" sz="2200" b="1" kern="0" dirty="0">
                <a:solidFill>
                  <a:srgbClr val="000000"/>
                </a:solidFill>
                <a:latin typeface="Arial"/>
                <a:cs typeface="Arial"/>
              </a:rPr>
              <a:t>Tíz emberből, akik öngyilkosságot követnek el, nyolc beszél az intencióiról</a:t>
            </a:r>
            <a:r>
              <a:rPr lang="hu-HU" altLang="hu-HU" sz="2200" b="1" kern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0850" lvl="1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22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22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i="1" kern="0" dirty="0">
                <a:solidFill>
                  <a:srgbClr val="000000"/>
                </a:solidFill>
                <a:latin typeface="Arial"/>
                <a:cs typeface="Arial"/>
              </a:rPr>
              <a:t>„Akik igazán meg akarják ölni magukat, nem beszélnek róla, hanem megteszik.”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b="1" kern="0" dirty="0">
                <a:solidFill>
                  <a:srgbClr val="000000"/>
                </a:solidFill>
                <a:latin typeface="Arial"/>
                <a:cs typeface="Arial"/>
              </a:rPr>
              <a:t>A legtöbb öngyilkos valamilyen módon jelzi a szándékát a környezete </a:t>
            </a:r>
            <a:r>
              <a:rPr lang="hu-HU" altLang="hu-HU" sz="2200" b="1" kern="0" dirty="0" smtClean="0">
                <a:solidFill>
                  <a:srgbClr val="000000"/>
                </a:solidFill>
                <a:latin typeface="Arial"/>
                <a:cs typeface="Arial"/>
              </a:rPr>
              <a:t>felé.</a:t>
            </a:r>
          </a:p>
          <a:p>
            <a:pPr marL="450850" lvl="1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22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i="1" kern="0" dirty="0">
                <a:solidFill>
                  <a:srgbClr val="000000"/>
                </a:solidFill>
                <a:latin typeface="Arial"/>
                <a:cs typeface="Arial"/>
              </a:rPr>
              <a:t>„Ha valaki eldöntötte, hogy öngyilkos akar lenni, az úgyis megteszi, ez ellen semmit nem lehet tenni.”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b="1" kern="0" dirty="0">
                <a:solidFill>
                  <a:srgbClr val="000000"/>
                </a:solidFill>
                <a:latin typeface="Arial"/>
                <a:cs typeface="Arial"/>
              </a:rPr>
              <a:t>A legtöbb öngyilkos tele van ambivalenciával tettét illetően és ingadozik a két kívánság között: élni vagy meghalni, ami gyakran abban nyilvánul meg, hogy valamilyen módon - akár rejtetten - segítséget kér a környezetétől</a:t>
            </a:r>
            <a:r>
              <a:rPr lang="hu-HU" altLang="hu-HU" sz="2200" b="1" kern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hu-HU" altLang="hu-HU" sz="22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704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3037" y="656823"/>
            <a:ext cx="9943560" cy="5447763"/>
          </a:xfrm>
        </p:spPr>
        <p:txBody>
          <a:bodyPr>
            <a:normAutofit lnSpcReduction="10000"/>
          </a:bodyPr>
          <a:lstStyle/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20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i="1" kern="0" dirty="0">
                <a:solidFill>
                  <a:srgbClr val="000000"/>
                </a:solidFill>
                <a:latin typeface="Arial"/>
                <a:cs typeface="Arial"/>
              </a:rPr>
              <a:t>„Aki öngyilkos akar lenni, az mindenképpen meg is akar halni.”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b="1" kern="0" dirty="0">
                <a:solidFill>
                  <a:srgbClr val="000000"/>
                </a:solidFill>
                <a:latin typeface="Arial"/>
                <a:cs typeface="Arial"/>
              </a:rPr>
              <a:t>Az öngyilkosok általában nem meghalni akarnak, hanem másképpen élni</a:t>
            </a:r>
            <a:r>
              <a:rPr lang="hu-HU" altLang="hu-HU" sz="2200" b="1" kern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endParaRPr lang="hu-HU" altLang="hu-HU" sz="22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22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i="1" kern="0" dirty="0">
                <a:solidFill>
                  <a:srgbClr val="000000"/>
                </a:solidFill>
                <a:latin typeface="Arial"/>
                <a:cs typeface="Arial"/>
              </a:rPr>
              <a:t>„Az öngyilkosság hirtelen, váratlanul történik, nincsenek előjelei.”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b="1" kern="0" dirty="0">
                <a:solidFill>
                  <a:srgbClr val="000000"/>
                </a:solidFill>
                <a:latin typeface="Arial"/>
                <a:cs typeface="Arial"/>
              </a:rPr>
              <a:t>Az öngyilkosság egy folyamat eredménye, amely során számos jelzést adnak a halálra készülők, melyeket, ha felfog, és megért a környezet, az öngyilkosság megelőzhető</a:t>
            </a:r>
            <a:r>
              <a:rPr lang="hu-HU" altLang="hu-HU" sz="2200" b="1" kern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0850" lvl="1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22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22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i="1" kern="0" dirty="0">
                <a:solidFill>
                  <a:srgbClr val="000000"/>
                </a:solidFill>
                <a:latin typeface="Arial"/>
                <a:cs typeface="Arial"/>
              </a:rPr>
              <a:t>„Az öngyilkossági kísérlet egy gesztus, a kísérletező csak mások figyelmét és szimpátiáját akarja felkelteni.”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200" b="1" kern="0" dirty="0">
                <a:solidFill>
                  <a:srgbClr val="000000"/>
                </a:solidFill>
                <a:latin typeface="Arial"/>
                <a:cs typeface="Arial"/>
              </a:rPr>
              <a:t>Az öngyilkossági kísérletnek lehetnek kommunikatív aspektusai, azonban az legtöbbször egy folyamat eredménye és jelzés a környezet felé arról, hogy az egyénnek valamilyen problémája van és segítségre van szüksége</a:t>
            </a:r>
            <a:endParaRPr lang="hu-HU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772735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1368" y="605307"/>
            <a:ext cx="10457645" cy="5537916"/>
          </a:xfrm>
        </p:spPr>
        <p:txBody>
          <a:bodyPr>
            <a:normAutofit/>
          </a:bodyPr>
          <a:lstStyle/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16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i="1" kern="0" dirty="0">
                <a:solidFill>
                  <a:srgbClr val="000000"/>
                </a:solidFill>
                <a:latin typeface="Arial"/>
                <a:cs typeface="Arial"/>
              </a:rPr>
              <a:t>„Akik öngyilkosok lesznek, nem akarják, hogy megmentsék őket.”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Az öngyilkosságra készülő ember „játszik a halál gondolatával”, és gyakran „átengedi magát a többieknek, hogy megmentsék</a:t>
            </a:r>
            <a:r>
              <a:rPr lang="hu-HU" altLang="hu-HU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”.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endParaRPr lang="hu-HU" altLang="hu-HU" sz="2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i="1" kern="0" dirty="0">
                <a:solidFill>
                  <a:srgbClr val="000000"/>
                </a:solidFill>
                <a:latin typeface="Arial"/>
                <a:cs typeface="Arial"/>
              </a:rPr>
              <a:t>„Ha beszélünk az öngyilkosságról, vagy rákérdezünk arra, ötletet adhatunk valakinek, hogy megtegye.”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Krízisben, bajban lévő embernél mindig rá kell kérdeznünk az esetleges öngyilkossági gondolatokra, ez sokkal inkább enyhíti a lelki fájdalmat, feszültséget és csökkenti a </a:t>
            </a:r>
            <a:r>
              <a:rPr lang="hu-HU" altLang="hu-HU" sz="2400" b="1" kern="0" dirty="0" err="1">
                <a:solidFill>
                  <a:srgbClr val="000000"/>
                </a:solidFill>
                <a:latin typeface="Arial"/>
                <a:cs typeface="Arial"/>
              </a:rPr>
              <a:t>szuicid</a:t>
            </a: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 rizikót</a:t>
            </a:r>
            <a:r>
              <a:rPr lang="hu-HU" altLang="hu-HU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endParaRPr lang="hu-HU" altLang="hu-HU" sz="2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i="1" kern="0" dirty="0">
                <a:solidFill>
                  <a:srgbClr val="000000"/>
                </a:solidFill>
                <a:latin typeface="Arial"/>
                <a:cs typeface="Arial"/>
              </a:rPr>
              <a:t>„Mindenki, aki öngyilkosságot követ el, az elmebeteg.”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Az öngyilkosok gyakran boldogtalan, elkeseredett emberek, de nem elmebetegek.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endParaRPr lang="hu-HU" altLang="hu-HU" sz="2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6627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611" y="489397"/>
            <a:ext cx="10110986" cy="5847009"/>
          </a:xfrm>
        </p:spPr>
        <p:txBody>
          <a:bodyPr>
            <a:noAutofit/>
          </a:bodyPr>
          <a:lstStyle/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i="1" kern="0" dirty="0">
                <a:solidFill>
                  <a:srgbClr val="000000"/>
                </a:solidFill>
                <a:latin typeface="Arial"/>
                <a:cs typeface="Arial"/>
              </a:rPr>
              <a:t>„Gyógyíthatatlan betegségben szenvedők nem követnek el öngyilkosságot.”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Gyógyíthatatlan betegségekben a szenvedés, a fájdalom enyhítése, „megváltás” céljából előfordulhat öngyilkosság.</a:t>
            </a:r>
          </a:p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i="1" kern="0" dirty="0">
                <a:solidFill>
                  <a:srgbClr val="000000"/>
                </a:solidFill>
                <a:latin typeface="Arial"/>
                <a:cs typeface="Arial"/>
              </a:rPr>
              <a:t>„Ha egy krízishelyzetben javulás következik be, akkor öngyilkossági rizikóval már nem kell számolnunk.”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A „vihar előtti csend” jelezheti az élet-halál ambivalencia kérdésének végső eldöntését, mely átmeneti megnyugvásnak tűnhet az öngyilkosság előtt.</a:t>
            </a:r>
          </a:p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i="1" kern="0" dirty="0">
                <a:solidFill>
                  <a:srgbClr val="000000"/>
                </a:solidFill>
                <a:latin typeface="Arial"/>
                <a:cs typeface="Arial"/>
              </a:rPr>
              <a:t>„Aki túlélte az öngyilkossági kísérletet, az nincs veszélyben és kicsi az esélye, hogy újra megpróbálja.”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Az öngyilkossági kísérletet elkövetők között nagyobb gyakorisággal szerepel az újabb öngyilkossági kísérlet, illetve a befejezett öngyilkosság, mint az átlagpopulációban</a:t>
            </a:r>
            <a:r>
              <a:rPr lang="hu-HU" altLang="hu-HU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2379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540913"/>
            <a:ext cx="9601196" cy="631064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solidFill>
                  <a:schemeClr val="accent3"/>
                </a:solidFill>
              </a:rPr>
              <a:t>Előzmények, történeti áttekintés</a:t>
            </a:r>
            <a:endParaRPr lang="hu-HU" b="1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7431" y="1403797"/>
            <a:ext cx="9879166" cy="447207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u-HU" altLang="hu-HU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é</a:t>
            </a:r>
            <a:r>
              <a:rPr lang="hu-HU" altLang="hu-HU" b="1" dirty="0" smtClean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letünk „</a:t>
            </a:r>
            <a:r>
              <a:rPr lang="hu-HU" altLang="hu-HU" b="1" dirty="0" err="1" smtClean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minikrízisek</a:t>
            </a:r>
            <a:r>
              <a:rPr lang="hu-HU" altLang="hu-HU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” </a:t>
            </a:r>
            <a:r>
              <a:rPr lang="hu-HU" altLang="hu-HU" b="1" dirty="0" smtClean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sorozata…</a:t>
            </a:r>
            <a:endParaRPr lang="hu-HU" altLang="hu-HU" b="1" dirty="0">
              <a:solidFill>
                <a:srgbClr val="00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</a:pPr>
            <a:endParaRPr lang="hu-HU" altLang="hu-HU" b="1" dirty="0">
              <a:solidFill>
                <a:srgbClr val="00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altLang="hu-HU" b="1" dirty="0" smtClean="0">
                <a:solidFill>
                  <a:schemeClr val="accent3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hu-HU" altLang="hu-HU" b="1" dirty="0">
                <a:solidFill>
                  <a:schemeClr val="accent3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hu-HU" altLang="hu-HU" b="1" dirty="0" err="1" smtClean="0">
                <a:solidFill>
                  <a:schemeClr val="accent3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Lindemann</a:t>
            </a:r>
            <a:r>
              <a:rPr lang="hu-HU" altLang="hu-HU" b="1" dirty="0" smtClean="0">
                <a:solidFill>
                  <a:schemeClr val="accent3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u-HU" altLang="hu-HU" b="1" dirty="0" smtClean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(1944) </a:t>
            </a:r>
            <a:r>
              <a:rPr lang="hu-HU" altLang="hu-HU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Boston, 1942 – </a:t>
            </a:r>
            <a:r>
              <a:rPr lang="hu-HU" altLang="hu-HU" b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coconutbeli</a:t>
            </a:r>
            <a:r>
              <a:rPr lang="hu-HU" altLang="hu-HU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tűz: ötszáz halott, </a:t>
            </a:r>
            <a:r>
              <a:rPr lang="hu-HU" altLang="hu-HU" b="1" dirty="0" smtClean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több száz </a:t>
            </a:r>
            <a:r>
              <a:rPr lang="hu-HU" altLang="hu-HU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személy </a:t>
            </a:r>
            <a:r>
              <a:rPr lang="hu-HU" altLang="hu-HU" b="1" dirty="0" smtClean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kórházban</a:t>
            </a:r>
            <a:endParaRPr lang="hu-HU" altLang="hu-HU" b="1" dirty="0">
              <a:solidFill>
                <a:srgbClr val="00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altLang="hu-HU" b="1" dirty="0" smtClean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hu-HU" altLang="hu-HU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Massachusettsi Központi Kórházban a túlélőkkel foglalkozott, 1944 – </a:t>
            </a:r>
            <a:r>
              <a:rPr lang="hu-HU" altLang="hu-HU" b="1" i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„Az akut gyász </a:t>
            </a:r>
            <a:r>
              <a:rPr lang="hu-HU" altLang="hu-HU" b="1" i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szimptomatológiája</a:t>
            </a:r>
            <a:r>
              <a:rPr lang="hu-HU" altLang="hu-HU" b="1" i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és kezelése”</a:t>
            </a:r>
            <a:r>
              <a:rPr lang="hu-HU" altLang="hu-HU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– c. munkájában foglalja össze a tapasztalatokat</a:t>
            </a:r>
            <a:r>
              <a:rPr lang="hu-HU" altLang="hu-HU" b="1" dirty="0" smtClean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r>
              <a:rPr lang="hu-HU" altLang="hu-HU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hu-HU" altLang="hu-HU" b="1" dirty="0" smtClean="0">
              <a:solidFill>
                <a:srgbClr val="00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hu-HU" altLang="hu-HU" b="1" dirty="0">
              <a:solidFill>
                <a:srgbClr val="00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altLang="hu-HU" b="1" dirty="0" smtClean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hu-HU" altLang="hu-HU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kríziskezelés fejlődésében felhasználták a koreai háború tapasztalatait is (1950-53)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57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4552" y="592428"/>
            <a:ext cx="9892045" cy="5628068"/>
          </a:xfrm>
        </p:spPr>
        <p:txBody>
          <a:bodyPr/>
          <a:lstStyle/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i="1" kern="0" dirty="0">
                <a:solidFill>
                  <a:srgbClr val="000000"/>
                </a:solidFill>
                <a:latin typeface="Arial"/>
                <a:cs typeface="Arial"/>
              </a:rPr>
              <a:t>„Aki egyszer hajlik az öngyilkosságra, az bármikor megteheti.”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Aki életunt és elkeseredett, az is életének csak bizonyos, meghatározott szakaszában akarja magát megölni.</a:t>
            </a:r>
          </a:p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i="1" kern="0" dirty="0">
                <a:solidFill>
                  <a:srgbClr val="000000"/>
                </a:solidFill>
                <a:latin typeface="Arial"/>
                <a:cs typeface="Arial"/>
              </a:rPr>
              <a:t>„Az öngyilkosság végigkíséri az egész életet és az egyén soha nem tud ettől a gondolattól szabadulni.”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hu-HU" altLang="hu-HU" sz="2400" b="1" kern="0" dirty="0" err="1">
                <a:solidFill>
                  <a:srgbClr val="000000"/>
                </a:solidFill>
                <a:latin typeface="Arial"/>
                <a:cs typeface="Arial"/>
              </a:rPr>
              <a:t>vulnerabilitásnak</a:t>
            </a: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 periódusai vannak, amelyek krízisekben jelentkeznek, </a:t>
            </a:r>
            <a:r>
              <a:rPr lang="hu-HU" altLang="hu-HU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és melyekben </a:t>
            </a: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a hatékony intervenció csökkenti a </a:t>
            </a:r>
            <a:r>
              <a:rPr lang="hu-HU" altLang="hu-HU" sz="2400" b="1" kern="0" dirty="0" err="1">
                <a:solidFill>
                  <a:srgbClr val="000000"/>
                </a:solidFill>
                <a:latin typeface="Arial"/>
                <a:cs typeface="Arial"/>
              </a:rPr>
              <a:t>szuicid</a:t>
            </a: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 rizikót</a:t>
            </a:r>
            <a:r>
              <a:rPr lang="hu-HU" altLang="hu-HU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0850" lvl="1" indent="0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hu-HU" altLang="hu-HU" sz="24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i="1" kern="0" dirty="0">
                <a:solidFill>
                  <a:srgbClr val="000000"/>
                </a:solidFill>
                <a:latin typeface="Arial"/>
                <a:cs typeface="Arial"/>
              </a:rPr>
              <a:t>„Az öngyilkosság öröklődik.”</a:t>
            </a:r>
          </a:p>
          <a:p>
            <a:pPr marL="715963" lvl="1" indent="-265113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Az öngyilkosság családon belül halmozódhat, melynek számos </a:t>
            </a:r>
            <a:r>
              <a:rPr lang="hu-HU" altLang="hu-HU" sz="2400" b="1" kern="0" dirty="0" err="1">
                <a:solidFill>
                  <a:srgbClr val="000000"/>
                </a:solidFill>
                <a:latin typeface="Arial"/>
                <a:cs typeface="Arial"/>
              </a:rPr>
              <a:t>szocio-kulturális</a:t>
            </a:r>
            <a:r>
              <a:rPr lang="hu-HU" altLang="hu-HU" sz="2400" b="1" kern="0" dirty="0">
                <a:solidFill>
                  <a:srgbClr val="000000"/>
                </a:solidFill>
                <a:latin typeface="Arial"/>
                <a:cs typeface="Arial"/>
              </a:rPr>
              <a:t>, pszichológiai és transzgenerációs tényezője lehet, ugyanakkor feltételezhető bizonyos önpusztításra való hajlamosító biológiai konstelláció.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0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82580"/>
            <a:ext cx="9601196" cy="476519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3"/>
                </a:solidFill>
              </a:rPr>
              <a:t>Előzmények, történeti áttekintés</a:t>
            </a:r>
            <a:endParaRPr lang="hu-HU" b="1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5915" y="1468193"/>
            <a:ext cx="9930682" cy="4675030"/>
          </a:xfrm>
        </p:spPr>
        <p:txBody>
          <a:bodyPr/>
          <a:lstStyle/>
          <a:p>
            <a:r>
              <a:rPr lang="hu-HU" b="1" dirty="0" err="1" smtClean="0">
                <a:solidFill>
                  <a:schemeClr val="accent3"/>
                </a:solidFill>
              </a:rPr>
              <a:t>Erikson</a:t>
            </a:r>
            <a:r>
              <a:rPr lang="hu-HU" b="1" dirty="0" smtClean="0"/>
              <a:t> (1950): fejlődési krízis (</a:t>
            </a:r>
            <a:r>
              <a:rPr lang="hu-HU" b="1" dirty="0" err="1" smtClean="0"/>
              <a:t>pszichoszociális</a:t>
            </a:r>
            <a:r>
              <a:rPr lang="hu-HU" b="1" dirty="0" smtClean="0"/>
              <a:t>)</a:t>
            </a:r>
          </a:p>
          <a:p>
            <a:r>
              <a:rPr lang="hu-HU" b="1" dirty="0" smtClean="0">
                <a:solidFill>
                  <a:schemeClr val="accent3"/>
                </a:solidFill>
              </a:rPr>
              <a:t>Selye J.</a:t>
            </a:r>
            <a:r>
              <a:rPr lang="hu-HU" b="1" dirty="0" smtClean="0"/>
              <a:t>: bizonyos mértékű stressz szükséges a fejlődéshez (előnyösen befolyásolja a pszichés funkciókat)</a:t>
            </a:r>
          </a:p>
          <a:p>
            <a:r>
              <a:rPr lang="hu-HU" b="1" dirty="0" err="1" smtClean="0">
                <a:solidFill>
                  <a:schemeClr val="accent3"/>
                </a:solidFill>
              </a:rPr>
              <a:t>J.Cumming-E.Cumming</a:t>
            </a:r>
            <a:r>
              <a:rPr lang="hu-HU" b="1" dirty="0" smtClean="0"/>
              <a:t> (1962): a krízis három csoportja:</a:t>
            </a:r>
          </a:p>
          <a:p>
            <a:pPr marL="457200" indent="-457200">
              <a:buAutoNum type="alphaLcParenR"/>
            </a:pPr>
            <a:r>
              <a:rPr lang="hu-HU" b="1" dirty="0"/>
              <a:t>b</a:t>
            </a:r>
            <a:r>
              <a:rPr lang="hu-HU" b="1" dirty="0" smtClean="0"/>
              <a:t>iológiailag megalapozott (pl. serdülőkor)</a:t>
            </a:r>
          </a:p>
          <a:p>
            <a:pPr marL="457200" indent="-457200">
              <a:buAutoNum type="alphaLcParenR"/>
            </a:pPr>
            <a:r>
              <a:rPr lang="hu-HU" b="1" dirty="0"/>
              <a:t>k</a:t>
            </a:r>
            <a:r>
              <a:rPr lang="hu-HU" b="1" dirty="0" smtClean="0"/>
              <a:t>örnyezeti-társadalmi okok miatti: kivándorlás, réteghelyzet miatti, stb.</a:t>
            </a:r>
          </a:p>
          <a:p>
            <a:pPr marL="457200" indent="-457200">
              <a:buAutoNum type="alphaLcParenR"/>
            </a:pPr>
            <a:r>
              <a:rPr lang="hu-HU" b="1" dirty="0"/>
              <a:t>v</a:t>
            </a:r>
            <a:r>
              <a:rPr lang="hu-HU" b="1" dirty="0" smtClean="0"/>
              <a:t>életlen eredetű krízisek: közlekedési baleset, katasztrófahelyzet, stb.</a:t>
            </a:r>
          </a:p>
          <a:p>
            <a:pPr marL="0" indent="0">
              <a:buNone/>
            </a:pPr>
            <a:endParaRPr lang="hu-HU" b="1" dirty="0"/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err="1" smtClean="0">
                <a:solidFill>
                  <a:schemeClr val="accent3"/>
                </a:solidFill>
              </a:rPr>
              <a:t>Lazarus</a:t>
            </a:r>
            <a:r>
              <a:rPr lang="hu-HU" b="1" dirty="0" smtClean="0"/>
              <a:t> (1966): problémaközpontú és érzelemközpontú </a:t>
            </a:r>
            <a:r>
              <a:rPr lang="hu-HU" b="1" dirty="0" err="1" smtClean="0"/>
              <a:t>coping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402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7279" y="862885"/>
            <a:ext cx="9969318" cy="5012983"/>
          </a:xfrm>
        </p:spPr>
        <p:txBody>
          <a:bodyPr>
            <a:normAutofit/>
          </a:bodyPr>
          <a:lstStyle/>
          <a:p>
            <a:r>
              <a:rPr lang="hu-HU" sz="3200" b="1" dirty="0" err="1" smtClean="0">
                <a:solidFill>
                  <a:srgbClr val="C00000"/>
                </a:solidFill>
              </a:rPr>
              <a:t>Caplan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smtClean="0"/>
              <a:t>(1964): a kríziselmélet megfogalmazója </a:t>
            </a:r>
            <a:r>
              <a:rPr lang="hu-HU" b="1" dirty="0" smtClean="0">
                <a:sym typeface="Wingdings" panose="05000000000000000000" pitchFamily="2" charset="2"/>
              </a:rPr>
              <a:t> </a:t>
            </a:r>
            <a:r>
              <a:rPr lang="hu-HU" altLang="hu-HU" b="1" dirty="0" smtClean="0"/>
              <a:t>integrálta </a:t>
            </a:r>
            <a:r>
              <a:rPr lang="hu-HU" altLang="hu-HU" b="1" dirty="0"/>
              <a:t>az eddigi </a:t>
            </a:r>
            <a:r>
              <a:rPr lang="hu-HU" altLang="hu-HU" b="1" dirty="0" smtClean="0"/>
              <a:t>elméleti megközelítéseket és tapasztalatokat:</a:t>
            </a:r>
          </a:p>
          <a:p>
            <a:pPr marL="0" indent="0">
              <a:buNone/>
            </a:pPr>
            <a:r>
              <a:rPr lang="hu-HU" alt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lélektani krízis során </a:t>
            </a:r>
            <a:r>
              <a:rPr lang="hu-HU" altLang="hu-HU" b="1" dirty="0" smtClean="0"/>
              <a:t>a </a:t>
            </a:r>
            <a:r>
              <a:rPr lang="hu-HU" altLang="hu-HU" b="1" dirty="0"/>
              <a:t>személy kénytelen a lélektani egyensúlyt befolyásoló körülményekkel </a:t>
            </a:r>
            <a:r>
              <a:rPr lang="hu-HU" altLang="hu-HU" b="1" dirty="0" smtClean="0"/>
              <a:t>konfrontálódni;</a:t>
            </a:r>
            <a:endParaRPr lang="hu-HU" altLang="hu-HU" b="1" dirty="0"/>
          </a:p>
          <a:p>
            <a:r>
              <a:rPr lang="hu-HU" altLang="hu-HU" b="1" dirty="0" smtClean="0"/>
              <a:t>ezek </a:t>
            </a:r>
            <a:r>
              <a:rPr lang="hu-HU" altLang="hu-HU" b="1" dirty="0"/>
              <a:t>fenyegető közelsége mindennél fontosabb problémává válik </a:t>
            </a:r>
            <a:r>
              <a:rPr lang="hu-HU" altLang="hu-HU" b="1" dirty="0" smtClean="0"/>
              <a:t>számára;</a:t>
            </a:r>
            <a:endParaRPr lang="hu-HU" altLang="hu-HU" b="1" dirty="0"/>
          </a:p>
          <a:p>
            <a:r>
              <a:rPr lang="hu-HU" altLang="hu-HU" b="1" dirty="0" smtClean="0"/>
              <a:t>ezeket </a:t>
            </a:r>
            <a:r>
              <a:rPr lang="hu-HU" altLang="hu-HU" b="1" dirty="0"/>
              <a:t>az egyén sem elkerülni, sem megoldani nem </a:t>
            </a:r>
            <a:r>
              <a:rPr lang="hu-HU" altLang="hu-HU" b="1" dirty="0" smtClean="0"/>
              <a:t>tudja;</a:t>
            </a:r>
            <a:endParaRPr lang="hu-HU" altLang="hu-HU" b="1" dirty="0"/>
          </a:p>
          <a:p>
            <a:r>
              <a:rPr lang="hu-HU" altLang="hu-HU" b="1" dirty="0" smtClean="0"/>
              <a:t>főként </a:t>
            </a:r>
            <a:r>
              <a:rPr lang="hu-HU" altLang="hu-HU" b="1" dirty="0"/>
              <a:t>a szokásos </a:t>
            </a:r>
            <a:r>
              <a:rPr lang="hu-HU" altLang="hu-HU" b="1" dirty="0" smtClean="0"/>
              <a:t>(addig bevált) problémamegoldó </a:t>
            </a:r>
            <a:r>
              <a:rPr lang="hu-HU" altLang="hu-HU" b="1" dirty="0"/>
              <a:t>eszközeivel, energiáival nem talál </a:t>
            </a:r>
            <a:r>
              <a:rPr lang="hu-HU" altLang="hu-HU" b="1" dirty="0" smtClean="0"/>
              <a:t>megoldást;</a:t>
            </a:r>
            <a:endParaRPr lang="hu-HU" altLang="hu-HU" b="1" dirty="0"/>
          </a:p>
          <a:p>
            <a:r>
              <a:rPr lang="hu-HU" altLang="hu-HU" b="1" dirty="0" smtClean="0"/>
              <a:t>következmény</a:t>
            </a:r>
            <a:r>
              <a:rPr lang="hu-HU" altLang="hu-HU" b="1" dirty="0"/>
              <a:t>: pszichológiai egyensúlyvesztés </a:t>
            </a:r>
          </a:p>
          <a:p>
            <a:endParaRPr lang="hu-HU" altLang="hu-HU" dirty="0" smtClean="0"/>
          </a:p>
          <a:p>
            <a:endParaRPr lang="hu-HU" alt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01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4856" y="1133341"/>
            <a:ext cx="9711741" cy="4997004"/>
          </a:xfrm>
        </p:spPr>
        <p:txBody>
          <a:bodyPr>
            <a:normAutofit/>
          </a:bodyPr>
          <a:lstStyle/>
          <a:p>
            <a:r>
              <a:rPr lang="hu-H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Caplan</a:t>
            </a:r>
            <a:r>
              <a:rPr lang="hu-HU" b="1" dirty="0" smtClean="0"/>
              <a:t> hangsúlyozta </a:t>
            </a:r>
            <a:r>
              <a:rPr lang="hu-HU" b="1" dirty="0"/>
              <a:t>a támogatás </a:t>
            </a:r>
            <a:r>
              <a:rPr lang="hu-HU" b="1" dirty="0" smtClean="0"/>
              <a:t>fontosságát; (…nem </a:t>
            </a:r>
            <a:r>
              <a:rPr lang="hu-HU" b="1" dirty="0"/>
              <a:t>mindegy, hogy az egyén sikeresen vagy  károsodással kerül ki a </a:t>
            </a:r>
            <a:r>
              <a:rPr lang="hu-HU" b="1" dirty="0" smtClean="0"/>
              <a:t>krízisből…)</a:t>
            </a:r>
            <a:endParaRPr lang="hu-HU" b="1" dirty="0"/>
          </a:p>
          <a:p>
            <a:r>
              <a:rPr lang="hu-HU" b="1" dirty="0" smtClean="0"/>
              <a:t>a válsághelyzetre </a:t>
            </a:r>
            <a:r>
              <a:rPr lang="hu-HU" b="1" dirty="0"/>
              <a:t>adott </a:t>
            </a:r>
            <a:r>
              <a:rPr lang="hu-HU" b="1" dirty="0" smtClean="0"/>
              <a:t>érzelmi és </a:t>
            </a:r>
            <a:r>
              <a:rPr lang="hu-HU" b="1" dirty="0"/>
              <a:t>viselkedészavarok leginkább az adott helyzetre való specifikus reakciók, nem a személyiség patológiás állapotától függnek, ha az egyén egészséges volt előzőleg (szorongás, nyugtalanság, depresszió, álmatlanság, gátoltság, </a:t>
            </a:r>
            <a:r>
              <a:rPr lang="hu-HU" b="1" dirty="0" smtClean="0"/>
              <a:t>impulzivitás</a:t>
            </a:r>
            <a:r>
              <a:rPr lang="hu-HU" b="1" dirty="0"/>
              <a:t>, </a:t>
            </a:r>
            <a:r>
              <a:rPr lang="hu-HU" b="1" dirty="0" smtClean="0"/>
              <a:t>…)</a:t>
            </a:r>
          </a:p>
          <a:p>
            <a:endParaRPr lang="hu-HU" b="1" dirty="0"/>
          </a:p>
          <a:p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P.E. </a:t>
            </a:r>
            <a:r>
              <a:rPr lang="hu-H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Sifneos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/>
              <a:t>(1972):  </a:t>
            </a:r>
            <a:r>
              <a:rPr lang="hu-HU" b="1" i="1" dirty="0">
                <a:solidFill>
                  <a:srgbClr val="C00000"/>
                </a:solidFill>
              </a:rPr>
              <a:t>érzelmi krízis </a:t>
            </a:r>
            <a:r>
              <a:rPr lang="hu-HU" b="1" dirty="0"/>
              <a:t>fogalma</a:t>
            </a:r>
          </a:p>
          <a:p>
            <a:r>
              <a:rPr lang="hu-HU" b="1" dirty="0"/>
              <a:t>	feszült, fájdalmas lelkiállapot, amelyben lehetőség van mind a fejlődésre, mind a diszharmonikus állapotba kerülésre</a:t>
            </a:r>
          </a:p>
          <a:p>
            <a:endParaRPr lang="hu-HU" b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106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2130" y="1133341"/>
            <a:ext cx="9634467" cy="4855335"/>
          </a:xfrm>
        </p:spPr>
        <p:txBody>
          <a:bodyPr/>
          <a:lstStyle/>
          <a:p>
            <a:r>
              <a:rPr lang="hu-HU" b="1" dirty="0"/>
              <a:t>G.F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Jacobson </a:t>
            </a:r>
            <a:r>
              <a:rPr lang="hu-HU" b="1" dirty="0"/>
              <a:t>(1979) </a:t>
            </a:r>
            <a:r>
              <a:rPr lang="hu-HU" b="1" i="1" dirty="0" err="1">
                <a:solidFill>
                  <a:srgbClr val="C00000"/>
                </a:solidFill>
              </a:rPr>
              <a:t>krízismatrix</a:t>
            </a:r>
            <a:r>
              <a:rPr lang="hu-HU" b="1" i="1" dirty="0">
                <a:solidFill>
                  <a:srgbClr val="C00000"/>
                </a:solidFill>
              </a:rPr>
              <a:t> elmélete</a:t>
            </a:r>
          </a:p>
          <a:p>
            <a:r>
              <a:rPr lang="hu-HU" b="1" dirty="0"/>
              <a:t>	fejlődési és </a:t>
            </a:r>
            <a:r>
              <a:rPr lang="hu-HU" b="1" dirty="0" err="1"/>
              <a:t>akcidentális</a:t>
            </a:r>
            <a:r>
              <a:rPr lang="hu-HU" b="1" dirty="0"/>
              <a:t> krízisek egybeesésének </a:t>
            </a:r>
            <a:r>
              <a:rPr lang="hu-HU" b="1" dirty="0" smtClean="0"/>
              <a:t>időszaka </a:t>
            </a:r>
            <a:r>
              <a:rPr lang="hu-HU" b="1" dirty="0" smtClean="0">
                <a:sym typeface="Wingdings" panose="05000000000000000000" pitchFamily="2" charset="2"/>
              </a:rPr>
              <a:t> fokozott veszélyeztetettséget jelent</a:t>
            </a:r>
          </a:p>
          <a:p>
            <a:r>
              <a:rPr lang="hu-HU" b="1" dirty="0" smtClean="0">
                <a:sym typeface="Wingdings" panose="05000000000000000000" pitchFamily="2" charset="2"/>
              </a:rPr>
              <a:t> megnő a </a:t>
            </a:r>
            <a:r>
              <a:rPr lang="hu-HU" b="1" dirty="0" err="1" smtClean="0">
                <a:sym typeface="Wingdings" panose="05000000000000000000" pitchFamily="2" charset="2"/>
              </a:rPr>
              <a:t>destruktivitás</a:t>
            </a:r>
            <a:r>
              <a:rPr lang="hu-HU" b="1" dirty="0" smtClean="0">
                <a:sym typeface="Wingdings" panose="05000000000000000000" pitchFamily="2" charset="2"/>
              </a:rPr>
              <a:t> lehetősége, mivel könnyebben kimerülhet a személy megküzdő kapacitása</a:t>
            </a:r>
          </a:p>
          <a:p>
            <a:r>
              <a:rPr lang="hu-HU" b="1" dirty="0" smtClean="0">
                <a:sym typeface="Wingdings" panose="05000000000000000000" pitchFamily="2" charset="2"/>
              </a:rPr>
              <a:t>így az aktuális fejlődési szakasz sajátosságai befolyásolják a segítségnyújtást is (pl. serdülőkor, életközép, időskor)</a:t>
            </a:r>
            <a:endParaRPr lang="hu-HU" b="1" dirty="0" smtClean="0"/>
          </a:p>
          <a:p>
            <a:r>
              <a:rPr lang="hu-HU" b="1" dirty="0" smtClean="0"/>
              <a:t>Jacobson írta le először a krízisállapot időtartamát (6-8 hét)</a:t>
            </a:r>
          </a:p>
          <a:p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8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85611"/>
            <a:ext cx="9601196" cy="656823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A KRÍZIST KIVÁLTÓ ESEMÉNYEK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764406"/>
            <a:ext cx="9601196" cy="4111462"/>
          </a:xfrm>
        </p:spPr>
        <p:txBody>
          <a:bodyPr/>
          <a:lstStyle/>
          <a:p>
            <a:r>
              <a:rPr lang="hu-HU" b="1" dirty="0"/>
              <a:t>s</a:t>
            </a:r>
            <a:r>
              <a:rPr lang="hu-HU" b="1" dirty="0" smtClean="0"/>
              <a:t>ok esetben </a:t>
            </a:r>
            <a:r>
              <a:rPr lang="hu-HU" b="1" u="sng" dirty="0" smtClean="0"/>
              <a:t>váratlan események </a:t>
            </a:r>
            <a:r>
              <a:rPr lang="hu-HU" b="1" dirty="0" smtClean="0"/>
              <a:t>váltják ki a krízist </a:t>
            </a:r>
            <a:r>
              <a:rPr lang="hu-HU" b="1" dirty="0" smtClean="0">
                <a:sym typeface="Wingdings" panose="05000000000000000000" pitchFamily="2" charset="2"/>
              </a:rPr>
              <a:t> kudarc, veszteség, veszély</a:t>
            </a:r>
          </a:p>
          <a:p>
            <a:r>
              <a:rPr lang="hu-HU" b="1" dirty="0">
                <a:sym typeface="Wingdings" panose="05000000000000000000" pitchFamily="2" charset="2"/>
              </a:rPr>
              <a:t>e</a:t>
            </a:r>
            <a:r>
              <a:rPr lang="hu-HU" b="1" dirty="0" smtClean="0">
                <a:sym typeface="Wingdings" panose="05000000000000000000" pitchFamily="2" charset="2"/>
              </a:rPr>
              <a:t>zek adott pillanatban/időszakban válnak hangsúlyossá a személy számára; szorongást, tehetetlenséget provokálnak, vagy az életet veszélyeztetik;</a:t>
            </a:r>
          </a:p>
          <a:p>
            <a:r>
              <a:rPr lang="hu-HU" b="1" dirty="0">
                <a:sym typeface="Wingdings" panose="05000000000000000000" pitchFamily="2" charset="2"/>
              </a:rPr>
              <a:t>a</a:t>
            </a:r>
            <a:r>
              <a:rPr lang="hu-HU" b="1" dirty="0" smtClean="0">
                <a:sym typeface="Wingdings" panose="05000000000000000000" pitchFamily="2" charset="2"/>
              </a:rPr>
              <a:t>dott kultúrkörben mások számára is átérezhető/megérthető a krízist kiváltó ok  megkönnyíti a segítést</a:t>
            </a:r>
          </a:p>
          <a:p>
            <a:r>
              <a:rPr lang="hu-HU" b="1" u="sng" dirty="0">
                <a:sym typeface="Wingdings" panose="05000000000000000000" pitchFamily="2" charset="2"/>
              </a:rPr>
              <a:t>h</a:t>
            </a:r>
            <a:r>
              <a:rPr lang="hu-HU" b="1" u="sng" dirty="0" smtClean="0">
                <a:sym typeface="Wingdings" panose="05000000000000000000" pitchFamily="2" charset="2"/>
              </a:rPr>
              <a:t>almozottság</a:t>
            </a:r>
            <a:r>
              <a:rPr lang="hu-HU" b="1" dirty="0" smtClean="0">
                <a:sym typeface="Wingdings" panose="05000000000000000000" pitchFamily="2" charset="2"/>
              </a:rPr>
              <a:t>: az események egymásra épülése (kontextuális elemek)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70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750</TotalTime>
  <Words>2468</Words>
  <Application>Microsoft Office PowerPoint</Application>
  <PresentationFormat>Szélesvásznú</PresentationFormat>
  <Paragraphs>320</Paragraphs>
  <Slides>40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50" baseType="lpstr">
      <vt:lpstr>Arial</vt:lpstr>
      <vt:lpstr>Calibri</vt:lpstr>
      <vt:lpstr>Garamond</vt:lpstr>
      <vt:lpstr>Gill Sans MT</vt:lpstr>
      <vt:lpstr>Lucida Sans Unicode</vt:lpstr>
      <vt:lpstr>Tahoma</vt:lpstr>
      <vt:lpstr>Times New Roman</vt:lpstr>
      <vt:lpstr>Verdana</vt:lpstr>
      <vt:lpstr>Wingdings</vt:lpstr>
      <vt:lpstr>Organikus</vt:lpstr>
      <vt:lpstr>KRÍZISLÉLEKTAN</vt:lpstr>
      <vt:lpstr>A krízisről általában</vt:lpstr>
      <vt:lpstr>PowerPoint bemutató</vt:lpstr>
      <vt:lpstr>Előzmények, történeti áttekintés</vt:lpstr>
      <vt:lpstr>Előzmények, történeti áttekintés</vt:lpstr>
      <vt:lpstr>PowerPoint bemutató</vt:lpstr>
      <vt:lpstr>PowerPoint bemutató</vt:lpstr>
      <vt:lpstr>PowerPoint bemutató</vt:lpstr>
      <vt:lpstr>A KRÍZIST KIVÁLTÓ ESEMÉNYEK</vt:lpstr>
      <vt:lpstr>HOLMES skála: KRITIKUS ÉLETESEMÉNYEK LISTÁJA (Szociális Alkalmazkodás Skála) (HOLMAS és RAHE, 1967)</vt:lpstr>
      <vt:lpstr>KRITIKUS ÉLETESEMÉNYEK LISTÁJA (HOLMAS és RAHE, 1967)</vt:lpstr>
      <vt:lpstr>PowerPoint bemutató</vt:lpstr>
      <vt:lpstr>HOLMES (A megbetegedés kialakulásának valószínűsége) </vt:lpstr>
      <vt:lpstr>PowerPoint bemutató</vt:lpstr>
      <vt:lpstr>A krízis idődimenziója</vt:lpstr>
      <vt:lpstr>A KRÍZIS DINAMIKÁJA</vt:lpstr>
      <vt:lpstr>PowerPoint bemutató</vt:lpstr>
      <vt:lpstr>A KRÍZISÁLLAPOT SZAKASZAI (akcidentális krízis)</vt:lpstr>
      <vt:lpstr>PowerPoint bemutató</vt:lpstr>
      <vt:lpstr>Selye János (1907, Bécs – 1982, Kanada)</vt:lpstr>
      <vt:lpstr>A krízis kimenetele I.</vt:lpstr>
      <vt:lpstr>A krízis kimenetele II.</vt:lpstr>
      <vt:lpstr>A krízis kommunikációs sajátosságai I.</vt:lpstr>
      <vt:lpstr>A krízis kommunikációs sajátosságai II.</vt:lpstr>
      <vt:lpstr> Preszuicidális szindróma (Ringel, 1949)</vt:lpstr>
      <vt:lpstr>PowerPoint bemutató</vt:lpstr>
      <vt:lpstr>PowerPoint bemutató</vt:lpstr>
      <vt:lpstr>PowerPoint bemutató</vt:lpstr>
      <vt:lpstr>PowerPoint bemutató</vt:lpstr>
      <vt:lpstr>A KRÍZIST KÍSÉRŐ EGYÉB PSZICHOPATOLÓGIAI JELLEMZŐK</vt:lpstr>
      <vt:lpstr>PowerPoint bemutató</vt:lpstr>
      <vt:lpstr>PowerPoint bemutató</vt:lpstr>
      <vt:lpstr>KRÍZISINTERVENCIÓS SZEMPONTOK</vt:lpstr>
      <vt:lpstr>PowerPoint bemutató</vt:lpstr>
      <vt:lpstr>PowerPoint bemutató</vt:lpstr>
      <vt:lpstr>Mítoszok, tévhitek, tabuk az öngyilkossággal kapcsolatban 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Aranka</dc:creator>
  <cp:lastModifiedBy>Aranka Tiringer</cp:lastModifiedBy>
  <cp:revision>59</cp:revision>
  <dcterms:created xsi:type="dcterms:W3CDTF">2017-03-20T18:18:57Z</dcterms:created>
  <dcterms:modified xsi:type="dcterms:W3CDTF">2019-03-11T20:47:09Z</dcterms:modified>
</cp:coreProperties>
</file>